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8" r:id="rId2"/>
    <p:sldId id="281" r:id="rId3"/>
    <p:sldId id="282" r:id="rId4"/>
    <p:sldId id="257" r:id="rId5"/>
    <p:sldId id="283" r:id="rId6"/>
    <p:sldId id="259" r:id="rId7"/>
    <p:sldId id="260" r:id="rId8"/>
    <p:sldId id="261" r:id="rId9"/>
    <p:sldId id="262" r:id="rId10"/>
    <p:sldId id="270" r:id="rId11"/>
    <p:sldId id="263" r:id="rId12"/>
    <p:sldId id="264" r:id="rId13"/>
    <p:sldId id="274" r:id="rId14"/>
    <p:sldId id="280" r:id="rId15"/>
    <p:sldId id="265" r:id="rId16"/>
    <p:sldId id="267" r:id="rId17"/>
    <p:sldId id="355" r:id="rId18"/>
    <p:sldId id="285" r:id="rId19"/>
    <p:sldId id="303" r:id="rId20"/>
    <p:sldId id="277" r:id="rId21"/>
    <p:sldId id="357" r:id="rId22"/>
    <p:sldId id="268" r:id="rId23"/>
    <p:sldId id="269" r:id="rId24"/>
    <p:sldId id="273" r:id="rId25"/>
    <p:sldId id="272"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74767" autoAdjust="0"/>
  </p:normalViewPr>
  <p:slideViewPr>
    <p:cSldViewPr snapToGrid="0">
      <p:cViewPr varScale="1">
        <p:scale>
          <a:sx n="86" d="100"/>
          <a:sy n="86" d="100"/>
        </p:scale>
        <p:origin x="155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25F794C-6132-4915-969F-D1A27FF08031}" type="datetimeFigureOut">
              <a:rPr lang="en-GB" smtClean="0"/>
              <a:t>07/07/2022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1F6061B-4258-4CFB-9399-617004F7578F}" type="slidenum">
              <a:rPr lang="en-GB" smtClean="0"/>
              <a:t>‹#›</a:t>
            </a:fld>
            <a:endParaRPr lang="en-GB"/>
          </a:p>
        </p:txBody>
      </p:sp>
    </p:spTree>
    <p:extLst>
      <p:ext uri="{BB962C8B-B14F-4D97-AF65-F5344CB8AC3E}">
        <p14:creationId xmlns:p14="http://schemas.microsoft.com/office/powerpoint/2010/main" val="28055977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Ask – who can relate to</a:t>
            </a:r>
            <a:r>
              <a:rPr lang="en-GB" baseline="0" dirty="0"/>
              <a:t> such issues?</a:t>
            </a:r>
            <a:endParaRPr lang="en-GB" dirty="0"/>
          </a:p>
        </p:txBody>
      </p:sp>
      <p:sp>
        <p:nvSpPr>
          <p:cNvPr id="4" name="Slide Number Placeholder 3"/>
          <p:cNvSpPr>
            <a:spLocks noGrp="1"/>
          </p:cNvSpPr>
          <p:nvPr>
            <p:ph type="sldNum" sz="quarter" idx="10"/>
          </p:nvPr>
        </p:nvSpPr>
        <p:spPr/>
        <p:txBody>
          <a:bodyPr/>
          <a:lstStyle/>
          <a:p>
            <a:fld id="{51F6061B-4258-4CFB-9399-617004F7578F}" type="slidenum">
              <a:rPr lang="en-GB" smtClean="0"/>
              <a:t>6</a:t>
            </a:fld>
            <a:endParaRPr lang="en-GB"/>
          </a:p>
        </p:txBody>
      </p:sp>
    </p:spTree>
    <p:extLst>
      <p:ext uri="{BB962C8B-B14F-4D97-AF65-F5344CB8AC3E}">
        <p14:creationId xmlns:p14="http://schemas.microsoft.com/office/powerpoint/2010/main" val="123378653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If we believe that worry is helpful in some way – then why stop? We have to learn that worry is futile and unhelpful – we learn quick as humans – once we learn something doesn’t work we tend to stop doing it</a:t>
            </a:r>
          </a:p>
          <a:p>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solidFill>
                  <a:schemeClr val="accent1">
                    <a:lumMod val="75000"/>
                  </a:schemeClr>
                </a:solidFill>
              </a:rPr>
              <a:t>What would be the function of worrying about what your supervisor thinks of you ‘what if my </a:t>
            </a:r>
            <a:r>
              <a:rPr lang="en-GB" dirty="0" err="1">
                <a:solidFill>
                  <a:schemeClr val="accent1">
                    <a:lumMod val="75000"/>
                  </a:schemeClr>
                </a:solidFill>
              </a:rPr>
              <a:t>supervicor</a:t>
            </a:r>
            <a:r>
              <a:rPr lang="en-GB" dirty="0">
                <a:solidFill>
                  <a:schemeClr val="accent1">
                    <a:lumMod val="75000"/>
                  </a:schemeClr>
                </a:solidFill>
              </a:rPr>
              <a:t> thinks I am rubbish’ – does it get to you work harder, people please, mean you will get a better grade?</a:t>
            </a:r>
            <a:endParaRPr lang="en-GB" dirty="0"/>
          </a:p>
          <a:p>
            <a:endParaRPr lang="en-GB" dirty="0"/>
          </a:p>
          <a:p>
            <a:r>
              <a:rPr lang="en-GB" dirty="0"/>
              <a:t>We are now going to generate an alternative to how useful worry is – its different to how we have generated alternatives in the previous sessions, as we don’t want to generate an alternative thought by looking at evidence for and against it – because we don’t want to engage in the thought as that would be engaging with worry! You will be WORRYING! What we want and are looking for here is to generate an alternative view on how useful worry is, if we no longer believe it is useful we can disengage from it</a:t>
            </a:r>
          </a:p>
        </p:txBody>
      </p:sp>
      <p:sp>
        <p:nvSpPr>
          <p:cNvPr id="4" name="Slide Number Placeholder 3"/>
          <p:cNvSpPr>
            <a:spLocks noGrp="1"/>
          </p:cNvSpPr>
          <p:nvPr>
            <p:ph type="sldNum" sz="quarter" idx="5"/>
          </p:nvPr>
        </p:nvSpPr>
        <p:spPr/>
        <p:txBody>
          <a:bodyPr/>
          <a:lstStyle/>
          <a:p>
            <a:fld id="{51F6061B-4258-4CFB-9399-617004F7578F}" type="slidenum">
              <a:rPr lang="en-GB" smtClean="0"/>
              <a:t>16</a:t>
            </a:fld>
            <a:endParaRPr lang="en-GB"/>
          </a:p>
        </p:txBody>
      </p:sp>
    </p:spTree>
    <p:extLst>
      <p:ext uri="{BB962C8B-B14F-4D97-AF65-F5344CB8AC3E}">
        <p14:creationId xmlns:p14="http://schemas.microsoft.com/office/powerpoint/2010/main" val="38033253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Remind not trying to get evidence for and against the thought what if I fail, what will I do after? We wan to STOP WORRYING and break free from this chain of thoughts – </a:t>
            </a:r>
          </a:p>
          <a:p>
            <a:endParaRPr lang="en-GB" dirty="0"/>
          </a:p>
          <a:p>
            <a:r>
              <a:rPr lang="en-GB" dirty="0"/>
              <a:t>Have you ever worried about something so much that the outcome actually looked nothing like what you imagined? </a:t>
            </a:r>
          </a:p>
        </p:txBody>
      </p:sp>
      <p:sp>
        <p:nvSpPr>
          <p:cNvPr id="4" name="Slide Number Placeholder 3"/>
          <p:cNvSpPr>
            <a:spLocks noGrp="1"/>
          </p:cNvSpPr>
          <p:nvPr>
            <p:ph type="sldNum" sz="quarter" idx="5"/>
          </p:nvPr>
        </p:nvSpPr>
        <p:spPr/>
        <p:txBody>
          <a:bodyPr/>
          <a:lstStyle/>
          <a:p>
            <a:fld id="{0590B305-BC72-4EA7-9586-83C3F47423FD}" type="slidenum">
              <a:rPr lang="en-GB" smtClean="0"/>
              <a:t>17</a:t>
            </a:fld>
            <a:endParaRPr lang="en-GB" dirty="0"/>
          </a:p>
        </p:txBody>
      </p:sp>
    </p:spTree>
    <p:extLst>
      <p:ext uri="{BB962C8B-B14F-4D97-AF65-F5344CB8AC3E}">
        <p14:creationId xmlns:p14="http://schemas.microsoft.com/office/powerpoint/2010/main" val="372882604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51F6061B-4258-4CFB-9399-617004F7578F}" type="slidenum">
              <a:rPr lang="en-GB" smtClean="0"/>
              <a:t>18</a:t>
            </a:fld>
            <a:endParaRPr lang="en-GB"/>
          </a:p>
        </p:txBody>
      </p:sp>
    </p:spTree>
    <p:extLst>
      <p:ext uri="{BB962C8B-B14F-4D97-AF65-F5344CB8AC3E}">
        <p14:creationId xmlns:p14="http://schemas.microsoft.com/office/powerpoint/2010/main" val="141310025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Explain that typically we fall into 1 of 2 behaviour patterns – you approach it – try to control it – or, you avoid it – what do you do in your worry?</a:t>
            </a:r>
          </a:p>
        </p:txBody>
      </p:sp>
      <p:sp>
        <p:nvSpPr>
          <p:cNvPr id="4" name="Slide Number Placeholder 3"/>
          <p:cNvSpPr>
            <a:spLocks noGrp="1"/>
          </p:cNvSpPr>
          <p:nvPr>
            <p:ph type="sldNum" sz="quarter" idx="5"/>
          </p:nvPr>
        </p:nvSpPr>
        <p:spPr/>
        <p:txBody>
          <a:bodyPr/>
          <a:lstStyle/>
          <a:p>
            <a:fld id="{DEA26602-169A-4897-A70F-0D3446DA0CE8}" type="slidenum">
              <a:rPr lang="en-GB" smtClean="0"/>
              <a:t>19</a:t>
            </a:fld>
            <a:endParaRPr lang="en-GB"/>
          </a:p>
        </p:txBody>
      </p:sp>
    </p:spTree>
    <p:extLst>
      <p:ext uri="{BB962C8B-B14F-4D97-AF65-F5344CB8AC3E}">
        <p14:creationId xmlns:p14="http://schemas.microsoft.com/office/powerpoint/2010/main" val="146204464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Its not so much having the thoughts that is the problem – as we have previously explored, thoughts are important in our emotional states , but we for the most part cant control our thoughts, therefore its what we do in response to our thoughts which give us the greatest power </a:t>
            </a:r>
          </a:p>
          <a:p>
            <a:endParaRPr lang="en-GB" dirty="0"/>
          </a:p>
          <a:p>
            <a:r>
              <a:rPr lang="en-GB" dirty="0"/>
              <a:t>Everything we do, (coffee example) e.g. including engaging in thoughts (ruminating over the past, predicting negative outcomes) has a function – a consequence we intend, but many behaviours can also have consequences we don’t intend</a:t>
            </a:r>
          </a:p>
          <a:p>
            <a:endParaRPr lang="en-GB" dirty="0"/>
          </a:p>
          <a:p>
            <a:endParaRPr lang="en-GB" dirty="0"/>
          </a:p>
        </p:txBody>
      </p:sp>
      <p:sp>
        <p:nvSpPr>
          <p:cNvPr id="4" name="Slide Number Placeholder 3"/>
          <p:cNvSpPr>
            <a:spLocks noGrp="1"/>
          </p:cNvSpPr>
          <p:nvPr>
            <p:ph type="sldNum" sz="quarter" idx="5"/>
          </p:nvPr>
        </p:nvSpPr>
        <p:spPr/>
        <p:txBody>
          <a:bodyPr/>
          <a:lstStyle/>
          <a:p>
            <a:fld id="{0590B305-BC72-4EA7-9586-83C3F47423FD}" type="slidenum">
              <a:rPr lang="en-GB" smtClean="0"/>
              <a:t>20</a:t>
            </a:fld>
            <a:endParaRPr lang="en-GB" dirty="0"/>
          </a:p>
        </p:txBody>
      </p:sp>
    </p:spTree>
    <p:extLst>
      <p:ext uri="{BB962C8B-B14F-4D97-AF65-F5344CB8AC3E}">
        <p14:creationId xmlns:p14="http://schemas.microsoft.com/office/powerpoint/2010/main" val="400020253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Either or you are trying to manage a response to uncertainty – either control it, or avoid it so you can still have control. We ideally want to increase our tolerance to uncertainty – welcome it</a:t>
            </a:r>
          </a:p>
          <a:p>
            <a:endParaRPr lang="en-GB" dirty="0"/>
          </a:p>
          <a:p>
            <a:r>
              <a:rPr lang="en-GB" dirty="0"/>
              <a:t>Feedback</a:t>
            </a:r>
          </a:p>
        </p:txBody>
      </p:sp>
      <p:sp>
        <p:nvSpPr>
          <p:cNvPr id="4" name="Slide Number Placeholder 3"/>
          <p:cNvSpPr>
            <a:spLocks noGrp="1"/>
          </p:cNvSpPr>
          <p:nvPr>
            <p:ph type="sldNum" sz="quarter" idx="5"/>
          </p:nvPr>
        </p:nvSpPr>
        <p:spPr/>
        <p:txBody>
          <a:bodyPr/>
          <a:lstStyle/>
          <a:p>
            <a:fld id="{0590B305-BC72-4EA7-9586-83C3F47423FD}" type="slidenum">
              <a:rPr lang="en-GB" smtClean="0"/>
              <a:t>21</a:t>
            </a:fld>
            <a:endParaRPr lang="en-GB" dirty="0"/>
          </a:p>
        </p:txBody>
      </p:sp>
    </p:spTree>
    <p:extLst>
      <p:ext uri="{BB962C8B-B14F-4D97-AF65-F5344CB8AC3E}">
        <p14:creationId xmlns:p14="http://schemas.microsoft.com/office/powerpoint/2010/main" val="312653960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solidFill>
                  <a:schemeClr val="accent1">
                    <a:lumMod val="75000"/>
                  </a:schemeClr>
                </a:solidFill>
              </a:rPr>
              <a:t>De-</a:t>
            </a:r>
            <a:r>
              <a:rPr lang="en-GB" dirty="0" err="1">
                <a:solidFill>
                  <a:schemeClr val="accent1">
                    <a:lumMod val="75000"/>
                  </a:schemeClr>
                </a:solidFill>
              </a:rPr>
              <a:t>centering</a:t>
            </a:r>
            <a:r>
              <a:rPr lang="en-GB" dirty="0">
                <a:solidFill>
                  <a:schemeClr val="accent1">
                    <a:lumMod val="75000"/>
                  </a:schemeClr>
                </a:solidFill>
              </a:rPr>
              <a:t> from thoughts and </a:t>
            </a:r>
            <a:r>
              <a:rPr lang="en-GB" dirty="0" err="1">
                <a:solidFill>
                  <a:schemeClr val="accent1">
                    <a:lumMod val="75000"/>
                  </a:schemeClr>
                </a:solidFill>
              </a:rPr>
              <a:t>chosing</a:t>
            </a:r>
            <a:r>
              <a:rPr lang="en-GB" dirty="0">
                <a:solidFill>
                  <a:schemeClr val="accent1">
                    <a:lumMod val="75000"/>
                  </a:schemeClr>
                </a:solidFill>
              </a:rPr>
              <a:t> more helpful action to be in the present</a:t>
            </a:r>
          </a:p>
          <a:p>
            <a:endParaRPr lang="en-GB" dirty="0">
              <a:solidFill>
                <a:schemeClr val="accent1">
                  <a:lumMod val="75000"/>
                </a:schemeClr>
              </a:solidFill>
            </a:endParaRPr>
          </a:p>
          <a:p>
            <a:r>
              <a:rPr lang="en-GB" dirty="0">
                <a:solidFill>
                  <a:schemeClr val="accent1">
                    <a:lumMod val="75000"/>
                  </a:schemeClr>
                </a:solidFill>
              </a:rPr>
              <a:t>Highlight that if we chose to engage in the worry process – it makes us feel bad, so we want to chose to disengage from this trail of thought, in this way we increase our tolerance of uncertainty, because we stop trying to gain control over it </a:t>
            </a:r>
          </a:p>
          <a:p>
            <a:endParaRPr lang="en-GB" dirty="0"/>
          </a:p>
          <a:p>
            <a:r>
              <a:rPr lang="en-GB" dirty="0"/>
              <a:t>We can increase our tolerance to uncertainty – we need to! So much of life is uncertain, you don’t realise but you tolerate uncertainty all the time, accepting it is part of our lives and choosing to not try and control it is the biggest power – uncertainty can be exciting – its like Christmas day!</a:t>
            </a:r>
          </a:p>
        </p:txBody>
      </p:sp>
      <p:sp>
        <p:nvSpPr>
          <p:cNvPr id="4" name="Slide Number Placeholder 3"/>
          <p:cNvSpPr>
            <a:spLocks noGrp="1"/>
          </p:cNvSpPr>
          <p:nvPr>
            <p:ph type="sldNum" sz="quarter" idx="5"/>
          </p:nvPr>
        </p:nvSpPr>
        <p:spPr/>
        <p:txBody>
          <a:bodyPr/>
          <a:lstStyle/>
          <a:p>
            <a:fld id="{51F6061B-4258-4CFB-9399-617004F7578F}" type="slidenum">
              <a:rPr lang="en-GB" smtClean="0"/>
              <a:t>22</a:t>
            </a:fld>
            <a:endParaRPr lang="en-GB"/>
          </a:p>
        </p:txBody>
      </p:sp>
    </p:spTree>
    <p:extLst>
      <p:ext uri="{BB962C8B-B14F-4D97-AF65-F5344CB8AC3E}">
        <p14:creationId xmlns:p14="http://schemas.microsoft.com/office/powerpoint/2010/main" val="142843402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51F6061B-4258-4CFB-9399-617004F7578F}" type="slidenum">
              <a:rPr lang="en-GB" smtClean="0"/>
              <a:t>23</a:t>
            </a:fld>
            <a:endParaRPr lang="en-GB"/>
          </a:p>
        </p:txBody>
      </p:sp>
    </p:spTree>
    <p:extLst>
      <p:ext uri="{BB962C8B-B14F-4D97-AF65-F5344CB8AC3E}">
        <p14:creationId xmlns:p14="http://schemas.microsoft.com/office/powerpoint/2010/main" val="216695676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Helpful when it spurs us into action but not when we cannot action a worry which will take away or reduce the distress </a:t>
            </a:r>
          </a:p>
        </p:txBody>
      </p:sp>
      <p:sp>
        <p:nvSpPr>
          <p:cNvPr id="4" name="Slide Number Placeholder 3"/>
          <p:cNvSpPr>
            <a:spLocks noGrp="1"/>
          </p:cNvSpPr>
          <p:nvPr>
            <p:ph type="sldNum" sz="quarter" idx="5"/>
          </p:nvPr>
        </p:nvSpPr>
        <p:spPr/>
        <p:txBody>
          <a:bodyPr/>
          <a:lstStyle/>
          <a:p>
            <a:fld id="{51F6061B-4258-4CFB-9399-617004F7578F}" type="slidenum">
              <a:rPr lang="en-GB" smtClean="0"/>
              <a:t>24</a:t>
            </a:fld>
            <a:endParaRPr lang="en-GB"/>
          </a:p>
        </p:txBody>
      </p:sp>
    </p:spTree>
    <p:extLst>
      <p:ext uri="{BB962C8B-B14F-4D97-AF65-F5344CB8AC3E}">
        <p14:creationId xmlns:p14="http://schemas.microsoft.com/office/powerpoint/2010/main" val="61699701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Will they use a </a:t>
            </a:r>
            <a:r>
              <a:rPr lang="en-GB" dirty="0" err="1"/>
              <a:t>stratedgy</a:t>
            </a:r>
            <a:r>
              <a:rPr lang="en-GB" dirty="0"/>
              <a:t> in response to one particular trigger or scenario?? How will they evaluate it? How will they know if the workshop has helped in 1 months time? What do they need to keep practicing </a:t>
            </a:r>
          </a:p>
        </p:txBody>
      </p:sp>
      <p:sp>
        <p:nvSpPr>
          <p:cNvPr id="4" name="Slide Number Placeholder 3"/>
          <p:cNvSpPr>
            <a:spLocks noGrp="1"/>
          </p:cNvSpPr>
          <p:nvPr>
            <p:ph type="sldNum" sz="quarter" idx="5"/>
          </p:nvPr>
        </p:nvSpPr>
        <p:spPr/>
        <p:txBody>
          <a:bodyPr/>
          <a:lstStyle/>
          <a:p>
            <a:fld id="{51F6061B-4258-4CFB-9399-617004F7578F}" type="slidenum">
              <a:rPr lang="en-GB" smtClean="0"/>
              <a:t>25</a:t>
            </a:fld>
            <a:endParaRPr lang="en-GB"/>
          </a:p>
        </p:txBody>
      </p:sp>
    </p:spTree>
    <p:extLst>
      <p:ext uri="{BB962C8B-B14F-4D97-AF65-F5344CB8AC3E}">
        <p14:creationId xmlns:p14="http://schemas.microsoft.com/office/powerpoint/2010/main" val="26177134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Show of hands who can relate</a:t>
            </a:r>
          </a:p>
        </p:txBody>
      </p:sp>
      <p:sp>
        <p:nvSpPr>
          <p:cNvPr id="4" name="Slide Number Placeholder 3"/>
          <p:cNvSpPr>
            <a:spLocks noGrp="1"/>
          </p:cNvSpPr>
          <p:nvPr>
            <p:ph type="sldNum" sz="quarter" idx="10"/>
          </p:nvPr>
        </p:nvSpPr>
        <p:spPr/>
        <p:txBody>
          <a:bodyPr/>
          <a:lstStyle/>
          <a:p>
            <a:fld id="{51F6061B-4258-4CFB-9399-617004F7578F}" type="slidenum">
              <a:rPr lang="en-GB" smtClean="0"/>
              <a:t>7</a:t>
            </a:fld>
            <a:endParaRPr lang="en-GB"/>
          </a:p>
        </p:txBody>
      </p:sp>
    </p:spTree>
    <p:extLst>
      <p:ext uri="{BB962C8B-B14F-4D97-AF65-F5344CB8AC3E}">
        <p14:creationId xmlns:p14="http://schemas.microsoft.com/office/powerpoint/2010/main" val="11893779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GB" dirty="0"/>
              <a:t>People who experience</a:t>
            </a:r>
            <a:r>
              <a:rPr lang="en-GB" baseline="0" dirty="0"/>
              <a:t> worry are often in the form of ‘what if’ thoughts about things that may happen in the future. Worrying can seem helpful at first to reduce the anxiety that the person experiences. Worrying too much though can interfere with their ability to do everyday things</a:t>
            </a:r>
          </a:p>
          <a:p>
            <a:pPr marL="171450" indent="-171450">
              <a:buFontTx/>
              <a:buChar char="-"/>
            </a:pPr>
            <a:r>
              <a:rPr lang="en-GB" baseline="0" dirty="0"/>
              <a:t>People usually worry about everyday events and things close to the person such as family, health, finances, work etc. Its often the case that you may worry about multiple things at a time, but generally these may go through periods according to what’s going on your life. So I’m sure most of you if not all of you have experienced worry and anxiety about your current postgraduate studies. Often this can lead to high levels of stress and more anxiety about the fact you are stressed, i.e. worrying that your stress is getting out of control</a:t>
            </a:r>
          </a:p>
          <a:p>
            <a:pPr marL="171450" indent="-171450">
              <a:buFontTx/>
              <a:buChar char="-"/>
            </a:pPr>
            <a:r>
              <a:rPr lang="en-GB" dirty="0"/>
              <a:t>Also</a:t>
            </a:r>
            <a:r>
              <a:rPr lang="en-GB" baseline="0" dirty="0"/>
              <a:t> people can become preoccupied with the idea of not being worried, as if they are worrying things become more certain and controllable – by thinking and predicting the future you are somehow ascertaining some control over it</a:t>
            </a:r>
          </a:p>
          <a:p>
            <a:pPr marL="171450" indent="-171450">
              <a:buFontTx/>
              <a:buChar char="-"/>
            </a:pPr>
            <a:r>
              <a:rPr lang="en-GB" baseline="0" dirty="0"/>
              <a:t>So for the most part, </a:t>
            </a:r>
            <a:r>
              <a:rPr lang="en-GB" baseline="0" dirty="0" err="1"/>
              <a:t>worres</a:t>
            </a:r>
            <a:r>
              <a:rPr lang="en-GB" baseline="0" dirty="0"/>
              <a:t> tend to be future focused concerns about things which have not yet occurred, but that might happen – hence ‘uncertainty’ – this is why we are exploring what worry is and defining it, as worry is often the behaviour we engage in to manage uncertainty.</a:t>
            </a:r>
          </a:p>
          <a:p>
            <a:pPr marL="171450" indent="-171450">
              <a:buFontTx/>
              <a:buChar char="-"/>
            </a:pPr>
            <a:r>
              <a:rPr lang="en-GB" baseline="0" dirty="0"/>
              <a:t>What emotion do you associate worry with? (anxiety).. Ask Q</a:t>
            </a:r>
          </a:p>
          <a:p>
            <a:pPr marL="171450" indent="-171450">
              <a:buFontTx/>
              <a:buChar char="-"/>
            </a:pPr>
            <a:r>
              <a:rPr lang="en-GB" baseline="0" dirty="0"/>
              <a:t>But when we worry, one thing tends to lead to another, which creates a vicious cycle of worry and a whirlwind of negative thoughts about bad things which could happen</a:t>
            </a:r>
          </a:p>
          <a:p>
            <a:pPr marL="171450" indent="-171450">
              <a:buFontTx/>
              <a:buChar char="-"/>
            </a:pPr>
            <a:r>
              <a:rPr lang="en-GB" baseline="0" dirty="0"/>
              <a:t>This whirlwind of thoughts may be so stamped on the way we think we may not even notice it is happening. </a:t>
            </a:r>
            <a:endParaRPr lang="en-GB" dirty="0"/>
          </a:p>
        </p:txBody>
      </p:sp>
      <p:sp>
        <p:nvSpPr>
          <p:cNvPr id="4" name="Slide Number Placeholder 3"/>
          <p:cNvSpPr>
            <a:spLocks noGrp="1"/>
          </p:cNvSpPr>
          <p:nvPr>
            <p:ph type="sldNum" sz="quarter" idx="10"/>
          </p:nvPr>
        </p:nvSpPr>
        <p:spPr/>
        <p:txBody>
          <a:bodyPr/>
          <a:lstStyle/>
          <a:p>
            <a:fld id="{51F6061B-4258-4CFB-9399-617004F7578F}" type="slidenum">
              <a:rPr lang="en-GB" smtClean="0"/>
              <a:t>8</a:t>
            </a:fld>
            <a:endParaRPr lang="en-GB"/>
          </a:p>
        </p:txBody>
      </p:sp>
    </p:spTree>
    <p:extLst>
      <p:ext uri="{BB962C8B-B14F-4D97-AF65-F5344CB8AC3E}">
        <p14:creationId xmlns:p14="http://schemas.microsoft.com/office/powerpoint/2010/main" val="17977773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Worry is normal? What do you think? (put to group)</a:t>
            </a:r>
          </a:p>
          <a:p>
            <a:endParaRPr lang="en-GB" dirty="0"/>
          </a:p>
          <a:p>
            <a:r>
              <a:rPr lang="en-GB" dirty="0"/>
              <a:t>We all worry at times,</a:t>
            </a:r>
            <a:r>
              <a:rPr lang="en-GB" baseline="0" dirty="0"/>
              <a:t> but worry itself can become a problem when it doesn’t lead to any helpful action. At times, no worry could potentially do more harm than good, and cause you to become too relaxed and inactive. E.g. if you had an important exam and you didn’t worry about it at all, you may not revise and go in unprepared, meaning you get a worse grade. So in this instance, worry may be useful as it prompts you into action = revising. Worry is unhelpful when it is excessive, disproportionate to the circumstance and does not result in any productive action for the concern. If we are too stressed, it affects our ability to engage with task in hand effectively as we are too wired, likely to result in burn out and exhaustion.</a:t>
            </a:r>
          </a:p>
          <a:p>
            <a:endParaRPr lang="en-GB" baseline="0" dirty="0"/>
          </a:p>
          <a:p>
            <a:r>
              <a:rPr lang="en-GB" baseline="0" dirty="0"/>
              <a:t>Normalising the way you feel can be very powerful, doing a PHD or studying at post graduate level is not meant to be stress free, your supposed to be feeling a little anxious., there is a lot of uncertainty to tolerate. Where are you on the worry gauge? </a:t>
            </a:r>
            <a:endParaRPr lang="en-GB" dirty="0"/>
          </a:p>
        </p:txBody>
      </p:sp>
      <p:sp>
        <p:nvSpPr>
          <p:cNvPr id="4" name="Slide Number Placeholder 3"/>
          <p:cNvSpPr>
            <a:spLocks noGrp="1"/>
          </p:cNvSpPr>
          <p:nvPr>
            <p:ph type="sldNum" sz="quarter" idx="10"/>
          </p:nvPr>
        </p:nvSpPr>
        <p:spPr/>
        <p:txBody>
          <a:bodyPr/>
          <a:lstStyle/>
          <a:p>
            <a:fld id="{51F6061B-4258-4CFB-9399-617004F7578F}" type="slidenum">
              <a:rPr lang="en-GB" smtClean="0"/>
              <a:t>10</a:t>
            </a:fld>
            <a:endParaRPr lang="en-GB"/>
          </a:p>
        </p:txBody>
      </p:sp>
    </p:spTree>
    <p:extLst>
      <p:ext uri="{BB962C8B-B14F-4D97-AF65-F5344CB8AC3E}">
        <p14:creationId xmlns:p14="http://schemas.microsoft.com/office/powerpoint/2010/main" val="29901305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GB" dirty="0"/>
              <a:t>So worry can be helpful when it prompts to be alert to something happening in our lives and take some sort of action, but when anxiety and worry is too high it can become unhelpful and fall into that vicious cycle we were talking about earlier</a:t>
            </a:r>
          </a:p>
          <a:p>
            <a:pPr marL="171450" indent="-171450">
              <a:buFontTx/>
              <a:buChar char="-"/>
            </a:pPr>
            <a:r>
              <a:rPr lang="en-GB" dirty="0"/>
              <a:t>People can feel trapped in a vicious cycle of worry and anxiety. For example they may feel they have lots of</a:t>
            </a:r>
            <a:r>
              <a:rPr lang="en-GB" baseline="0" dirty="0"/>
              <a:t> physical tension and feel on edge. It can affect your sleep, or make you feel more irritable around others</a:t>
            </a:r>
          </a:p>
          <a:p>
            <a:pPr marL="171450" indent="-171450">
              <a:buFontTx/>
              <a:buChar char="-"/>
            </a:pPr>
            <a:r>
              <a:rPr lang="en-GB" baseline="0" dirty="0"/>
              <a:t>Worry and uncertainty impacts all of these areas and one thing leads to another. E.g. worrying can lead to increased tension and anxiety, which in turn can lead to avoiding situations that are anxiety provoking, uncertain, </a:t>
            </a:r>
            <a:r>
              <a:rPr lang="en-GB" baseline="0" dirty="0" err="1"/>
              <a:t>unpredicatable</a:t>
            </a:r>
            <a:r>
              <a:rPr lang="en-GB" baseline="0" dirty="0"/>
              <a:t> or hard to control. It may also cause a person to over prepare for things, spending lots of time rehearsing and planning, or they may procrastinate and put things off. They may all also seek reassurance from peers and their superiors. These behaviours as a result of worrying may provide some short term relief, but in the long term may maintain worry (could ask for feedback why? – A – because it reinforces the idea the cannot cope, or solve problems on their own, hence they will worry more.</a:t>
            </a:r>
            <a:endParaRPr lang="en-GB" dirty="0"/>
          </a:p>
        </p:txBody>
      </p:sp>
      <p:sp>
        <p:nvSpPr>
          <p:cNvPr id="4" name="Slide Number Placeholder 3"/>
          <p:cNvSpPr>
            <a:spLocks noGrp="1"/>
          </p:cNvSpPr>
          <p:nvPr>
            <p:ph type="sldNum" sz="quarter" idx="10"/>
          </p:nvPr>
        </p:nvSpPr>
        <p:spPr/>
        <p:txBody>
          <a:bodyPr/>
          <a:lstStyle/>
          <a:p>
            <a:fld id="{51F6061B-4258-4CFB-9399-617004F7578F}" type="slidenum">
              <a:rPr lang="en-GB" smtClean="0"/>
              <a:t>11</a:t>
            </a:fld>
            <a:endParaRPr lang="en-GB"/>
          </a:p>
        </p:txBody>
      </p:sp>
    </p:spTree>
    <p:extLst>
      <p:ext uri="{BB962C8B-B14F-4D97-AF65-F5344CB8AC3E}">
        <p14:creationId xmlns:p14="http://schemas.microsoft.com/office/powerpoint/2010/main" val="14313317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Explore your common worrisome thoughts, how they make you feel, and what they cause you</a:t>
            </a:r>
            <a:r>
              <a:rPr lang="en-GB" baseline="0" dirty="0"/>
              <a:t> to do – think about your common triggers – a meeting with your supervisor? Getting stuck when you sit down to work? Not being sure what your goals are, not knowing when deadlines are, etc </a:t>
            </a:r>
            <a:r>
              <a:rPr lang="en-GB" baseline="0" dirty="0" err="1"/>
              <a:t>etc</a:t>
            </a:r>
            <a:r>
              <a:rPr lang="en-GB" baseline="0" dirty="0"/>
              <a:t> </a:t>
            </a:r>
          </a:p>
          <a:p>
            <a:endParaRPr lang="en-GB" baseline="0" dirty="0"/>
          </a:p>
          <a:p>
            <a:r>
              <a:rPr lang="en-GB" baseline="0" dirty="0"/>
              <a:t>Get as many </a:t>
            </a:r>
            <a:r>
              <a:rPr lang="en-GB" baseline="0" dirty="0" err="1"/>
              <a:t>worrysome</a:t>
            </a:r>
            <a:r>
              <a:rPr lang="en-GB" baseline="0" dirty="0"/>
              <a:t> thoughts from the whirlwind as possible – </a:t>
            </a:r>
          </a:p>
          <a:p>
            <a:endParaRPr lang="en-GB" baseline="0" dirty="0"/>
          </a:p>
          <a:p>
            <a:r>
              <a:rPr lang="en-GB" baseline="0" dirty="0"/>
              <a:t>EMPHASISE – its very important to notice when you are worrying as it keeps us stuck and caught up in thought (think back to the river analogy we have used) – when you are caught up your not looking at the present moment, and what needs to happen right now – so if I am worrying I might fail and what will I do after I fail? </a:t>
            </a:r>
            <a:r>
              <a:rPr lang="en-GB" baseline="0" dirty="0" err="1"/>
              <a:t>Im</a:t>
            </a:r>
            <a:r>
              <a:rPr lang="en-GB" baseline="0" dirty="0"/>
              <a:t> not attending to what needs to be done in the here and now, which is that I need to write a literature review, that is what needs my attention</a:t>
            </a:r>
            <a:endParaRPr lang="en-GB" dirty="0"/>
          </a:p>
        </p:txBody>
      </p:sp>
      <p:sp>
        <p:nvSpPr>
          <p:cNvPr id="4" name="Slide Number Placeholder 3"/>
          <p:cNvSpPr>
            <a:spLocks noGrp="1"/>
          </p:cNvSpPr>
          <p:nvPr>
            <p:ph type="sldNum" sz="quarter" idx="10"/>
          </p:nvPr>
        </p:nvSpPr>
        <p:spPr/>
        <p:txBody>
          <a:bodyPr/>
          <a:lstStyle/>
          <a:p>
            <a:fld id="{51F6061B-4258-4CFB-9399-617004F7578F}" type="slidenum">
              <a:rPr lang="en-GB" smtClean="0"/>
              <a:t>12</a:t>
            </a:fld>
            <a:endParaRPr lang="en-GB"/>
          </a:p>
        </p:txBody>
      </p:sp>
    </p:spTree>
    <p:extLst>
      <p:ext uri="{BB962C8B-B14F-4D97-AF65-F5344CB8AC3E}">
        <p14:creationId xmlns:p14="http://schemas.microsoft.com/office/powerpoint/2010/main" val="30001829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Practica</a:t>
            </a:r>
            <a:r>
              <a:rPr lang="en-GB" baseline="0" dirty="0"/>
              <a:t>l worries are generally related to something affecting you now, for which there is a practical solution, for example ‘I have too much work to do’ or ‘I haven’t got enough money to pay my electricity bill this month’ – these are worries you may take action to now as the problem exists in the here and now – it is normal to feel some anxiety in response to such thoughts – this might be when </a:t>
            </a:r>
            <a:r>
              <a:rPr lang="en-GB" baseline="0" dirty="0" err="1"/>
              <a:t>yo</a:t>
            </a:r>
            <a:r>
              <a:rPr lang="en-GB" baseline="0" dirty="0"/>
              <a:t> decide to problem solve, prioritise and are able to actively do something about it</a:t>
            </a:r>
          </a:p>
          <a:p>
            <a:endParaRPr lang="en-GB" baseline="0" dirty="0"/>
          </a:p>
          <a:p>
            <a:r>
              <a:rPr lang="en-GB" baseline="0" dirty="0"/>
              <a:t>Use the boiler analogy </a:t>
            </a:r>
          </a:p>
          <a:p>
            <a:endParaRPr lang="en-GB" baseline="0" dirty="0"/>
          </a:p>
          <a:p>
            <a:r>
              <a:rPr lang="en-GB" baseline="0" dirty="0"/>
              <a:t>Hypothetical worries are generally related to something which may happen in the future and start with: ‘what if’, i.e. what if my supervisor thinks my work is rubbish. Although these worries may cause distress and you may dwell on them, there is no way of solving them. These worries tend to entail predictions of bad outcomes, i.e. my supervisor will fail me – these tend to be something you cant manage because the problem does not exist in the here and now, therefore only promotes more worry – identifying our worry can be helpful to chose how we respond – quickly look at your cycle – are your worries practical or hypothetical? Hypothetical worrying is normally a response to uncertainty – or things that might happen – we are going to focus more on managing these worries as they tend to keep us stuck (</a:t>
            </a:r>
            <a:r>
              <a:rPr lang="en-GB" baseline="0" dirty="0" err="1"/>
              <a:t>theres</a:t>
            </a:r>
            <a:r>
              <a:rPr lang="en-GB" baseline="0" dirty="0"/>
              <a:t> nothing we can do about them)</a:t>
            </a:r>
            <a:endParaRPr lang="en-GB" dirty="0"/>
          </a:p>
          <a:p>
            <a:endParaRPr lang="en-GB" dirty="0"/>
          </a:p>
        </p:txBody>
      </p:sp>
      <p:sp>
        <p:nvSpPr>
          <p:cNvPr id="4" name="Slide Number Placeholder 3"/>
          <p:cNvSpPr>
            <a:spLocks noGrp="1"/>
          </p:cNvSpPr>
          <p:nvPr>
            <p:ph type="sldNum" sz="quarter" idx="10"/>
          </p:nvPr>
        </p:nvSpPr>
        <p:spPr/>
        <p:txBody>
          <a:bodyPr/>
          <a:lstStyle/>
          <a:p>
            <a:fld id="{51F6061B-4258-4CFB-9399-617004F7578F}" type="slidenum">
              <a:rPr lang="en-GB" smtClean="0"/>
              <a:t>13</a:t>
            </a:fld>
            <a:endParaRPr lang="en-GB"/>
          </a:p>
        </p:txBody>
      </p:sp>
    </p:spTree>
    <p:extLst>
      <p:ext uri="{BB962C8B-B14F-4D97-AF65-F5344CB8AC3E}">
        <p14:creationId xmlns:p14="http://schemas.microsoft.com/office/powerpoint/2010/main" val="14156870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Say a little bit how </a:t>
            </a:r>
            <a:r>
              <a:rPr lang="en-GB" dirty="0" err="1"/>
              <a:t>uncertinaty</a:t>
            </a:r>
            <a:r>
              <a:rPr lang="en-GB" dirty="0"/>
              <a:t> is normal, much of life is uncertain, we don’t know what will happen tomorrow, but when something has a big </a:t>
            </a:r>
            <a:r>
              <a:rPr lang="en-GB" dirty="0" err="1"/>
              <a:t>stakehold</a:t>
            </a:r>
            <a:r>
              <a:rPr lang="en-GB" dirty="0"/>
              <a:t> in our lives, i.e. doing our exams, doing a postgraduate degree, moving house etc where outcomes are uncertain, we will worry about them. Again, this is normal, but when we cant tolerate this and attempt to action these worries to gain certainty it becomes problematic</a:t>
            </a:r>
          </a:p>
          <a:p>
            <a:endParaRPr lang="en-GB" dirty="0"/>
          </a:p>
          <a:p>
            <a:r>
              <a:rPr lang="en-GB" dirty="0"/>
              <a:t>Mention how in the focus groups post grad students stated they struggled to tolerate uncertainty in the supervisor relationship, i.e. not knowing what others think of us or what our supervisor thinks of us – there may be several different reasons why you are worrying about that which we will look at further</a:t>
            </a:r>
          </a:p>
          <a:p>
            <a:endParaRPr lang="en-GB" dirty="0"/>
          </a:p>
          <a:p>
            <a:r>
              <a:rPr lang="en-GB" dirty="0"/>
              <a:t>1 minute exercise, get the group to rate where they are on the tolerance of uncertainty gauge </a:t>
            </a:r>
          </a:p>
        </p:txBody>
      </p:sp>
      <p:sp>
        <p:nvSpPr>
          <p:cNvPr id="4" name="Slide Number Placeholder 3"/>
          <p:cNvSpPr>
            <a:spLocks noGrp="1"/>
          </p:cNvSpPr>
          <p:nvPr>
            <p:ph type="sldNum" sz="quarter" idx="10"/>
          </p:nvPr>
        </p:nvSpPr>
        <p:spPr/>
        <p:txBody>
          <a:bodyPr/>
          <a:lstStyle/>
          <a:p>
            <a:fld id="{51F6061B-4258-4CFB-9399-617004F7578F}" type="slidenum">
              <a:rPr lang="en-GB" smtClean="0"/>
              <a:t>14</a:t>
            </a:fld>
            <a:endParaRPr lang="en-GB"/>
          </a:p>
        </p:txBody>
      </p:sp>
    </p:spTree>
    <p:extLst>
      <p:ext uri="{BB962C8B-B14F-4D97-AF65-F5344CB8AC3E}">
        <p14:creationId xmlns:p14="http://schemas.microsoft.com/office/powerpoint/2010/main" val="12284592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GB" dirty="0"/>
              <a:t>Put to the group that it might seem simple, I can solve or action practical worries which ultimately resolute the anxiety I experience, and I cant action or do anything about hypothetical worries so I should just stop? Well, cant do anything about that… worry gone… why could it not be as simple as that?</a:t>
            </a:r>
          </a:p>
          <a:p>
            <a:pPr marL="171450" indent="-171450">
              <a:buFontTx/>
              <a:buChar char="-"/>
            </a:pPr>
            <a:r>
              <a:rPr lang="en-GB" dirty="0"/>
              <a:t>As mentioned at the beginning of the session when we learned about our worries, we generally worry because we are trying to gain some certainty over uncertainty, i.e. some control – e.g. if I worry about being late for a meeting, I will leave 30 minutes early and then it is certain I will not be late – but the consequences of this are that you stressed, and you’ve lost 30 minutes of your day by predicting you will be late</a:t>
            </a:r>
          </a:p>
          <a:p>
            <a:endParaRPr lang="en-GB" dirty="0"/>
          </a:p>
          <a:p>
            <a:r>
              <a:rPr lang="en-GB" dirty="0"/>
              <a:t>Hypothetical worries are difficult to action, and if we deal with each single one, its like playing ‘whack a mole’ in the arcade (use analogy), therefore one of the skills we </a:t>
            </a:r>
            <a:r>
              <a:rPr lang="en-GB" dirty="0" err="1"/>
              <a:t>weill</a:t>
            </a:r>
            <a:r>
              <a:rPr lang="en-GB" dirty="0"/>
              <a:t> be focusing on is looking at the ‘process’ of worry – why you worry in the first place, because if you give worry a function – why stop? Now think back to the earlier exercise, </a:t>
            </a:r>
            <a:r>
              <a:rPr lang="en-GB" dirty="0" err="1"/>
              <a:t>i’m</a:t>
            </a:r>
            <a:r>
              <a:rPr lang="en-GB" dirty="0"/>
              <a:t> worrying about this because… if you believe the answer to that then why would you stop worrying?</a:t>
            </a:r>
          </a:p>
          <a:p>
            <a:pPr marL="171450" indent="-171450">
              <a:buFontTx/>
              <a:buChar char="-"/>
            </a:pPr>
            <a:endParaRPr lang="en-GB" dirty="0"/>
          </a:p>
        </p:txBody>
      </p:sp>
      <p:sp>
        <p:nvSpPr>
          <p:cNvPr id="4" name="Slide Number Placeholder 3"/>
          <p:cNvSpPr>
            <a:spLocks noGrp="1"/>
          </p:cNvSpPr>
          <p:nvPr>
            <p:ph type="sldNum" sz="quarter" idx="5"/>
          </p:nvPr>
        </p:nvSpPr>
        <p:spPr/>
        <p:txBody>
          <a:bodyPr/>
          <a:lstStyle/>
          <a:p>
            <a:fld id="{51F6061B-4258-4CFB-9399-617004F7578F}" type="slidenum">
              <a:rPr lang="en-GB" smtClean="0"/>
              <a:t>15</a:t>
            </a:fld>
            <a:endParaRPr lang="en-GB"/>
          </a:p>
        </p:txBody>
      </p:sp>
    </p:spTree>
    <p:extLst>
      <p:ext uri="{BB962C8B-B14F-4D97-AF65-F5344CB8AC3E}">
        <p14:creationId xmlns:p14="http://schemas.microsoft.com/office/powerpoint/2010/main" val="10328111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039F10-CF0A-4E5A-9D45-5E33EE09EAB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983F357B-DD76-4198-BA8B-4C514FCB839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0065DB78-26CF-410E-876C-E69855234FDF}"/>
              </a:ext>
            </a:extLst>
          </p:cNvPr>
          <p:cNvSpPr>
            <a:spLocks noGrp="1"/>
          </p:cNvSpPr>
          <p:nvPr>
            <p:ph type="dt" sz="half" idx="10"/>
          </p:nvPr>
        </p:nvSpPr>
        <p:spPr/>
        <p:txBody>
          <a:bodyPr/>
          <a:lstStyle/>
          <a:p>
            <a:fld id="{9A9EC46B-8F6C-444E-B8A2-C16EB8304E9C}" type="datetimeFigureOut">
              <a:rPr lang="en-GB" smtClean="0"/>
              <a:t>07/07/2022</a:t>
            </a:fld>
            <a:endParaRPr lang="en-GB"/>
          </a:p>
        </p:txBody>
      </p:sp>
      <p:sp>
        <p:nvSpPr>
          <p:cNvPr id="5" name="Footer Placeholder 4">
            <a:extLst>
              <a:ext uri="{FF2B5EF4-FFF2-40B4-BE49-F238E27FC236}">
                <a16:creationId xmlns:a16="http://schemas.microsoft.com/office/drawing/2014/main" id="{1D378C8B-BEF9-4618-B27A-1CBCCDE918D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9B8933E-F3FE-4D21-BE9E-8EAA39E1DCDC}"/>
              </a:ext>
            </a:extLst>
          </p:cNvPr>
          <p:cNvSpPr>
            <a:spLocks noGrp="1"/>
          </p:cNvSpPr>
          <p:nvPr>
            <p:ph type="sldNum" sz="quarter" idx="12"/>
          </p:nvPr>
        </p:nvSpPr>
        <p:spPr/>
        <p:txBody>
          <a:bodyPr/>
          <a:lstStyle/>
          <a:p>
            <a:fld id="{F31A651D-2EC7-4AB5-84EA-75885D1BFE61}" type="slidenum">
              <a:rPr lang="en-GB" smtClean="0"/>
              <a:t>‹#›</a:t>
            </a:fld>
            <a:endParaRPr lang="en-GB"/>
          </a:p>
        </p:txBody>
      </p:sp>
    </p:spTree>
    <p:extLst>
      <p:ext uri="{BB962C8B-B14F-4D97-AF65-F5344CB8AC3E}">
        <p14:creationId xmlns:p14="http://schemas.microsoft.com/office/powerpoint/2010/main" val="10431764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E396D1-C816-4E25-B25C-5542C4B6186E}"/>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5CE1E17-1A1A-4087-917C-C7E2B8E346E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C61BAD2-BD38-4A78-8F2B-101D2851652E}"/>
              </a:ext>
            </a:extLst>
          </p:cNvPr>
          <p:cNvSpPr>
            <a:spLocks noGrp="1"/>
          </p:cNvSpPr>
          <p:nvPr>
            <p:ph type="dt" sz="half" idx="10"/>
          </p:nvPr>
        </p:nvSpPr>
        <p:spPr/>
        <p:txBody>
          <a:bodyPr/>
          <a:lstStyle/>
          <a:p>
            <a:fld id="{9A9EC46B-8F6C-444E-B8A2-C16EB8304E9C}" type="datetimeFigureOut">
              <a:rPr lang="en-GB" smtClean="0"/>
              <a:t>07/07/2022</a:t>
            </a:fld>
            <a:endParaRPr lang="en-GB"/>
          </a:p>
        </p:txBody>
      </p:sp>
      <p:sp>
        <p:nvSpPr>
          <p:cNvPr id="5" name="Footer Placeholder 4">
            <a:extLst>
              <a:ext uri="{FF2B5EF4-FFF2-40B4-BE49-F238E27FC236}">
                <a16:creationId xmlns:a16="http://schemas.microsoft.com/office/drawing/2014/main" id="{36965C10-6153-452F-AA4C-8CF31816CF6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BD336FE-BFF2-401A-B5C2-A268B2A2E718}"/>
              </a:ext>
            </a:extLst>
          </p:cNvPr>
          <p:cNvSpPr>
            <a:spLocks noGrp="1"/>
          </p:cNvSpPr>
          <p:nvPr>
            <p:ph type="sldNum" sz="quarter" idx="12"/>
          </p:nvPr>
        </p:nvSpPr>
        <p:spPr/>
        <p:txBody>
          <a:bodyPr/>
          <a:lstStyle/>
          <a:p>
            <a:fld id="{F31A651D-2EC7-4AB5-84EA-75885D1BFE61}" type="slidenum">
              <a:rPr lang="en-GB" smtClean="0"/>
              <a:t>‹#›</a:t>
            </a:fld>
            <a:endParaRPr lang="en-GB"/>
          </a:p>
        </p:txBody>
      </p:sp>
    </p:spTree>
    <p:extLst>
      <p:ext uri="{BB962C8B-B14F-4D97-AF65-F5344CB8AC3E}">
        <p14:creationId xmlns:p14="http://schemas.microsoft.com/office/powerpoint/2010/main" val="29449493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244DC8F-DA1C-4F33-8D77-D4855A81C76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0E270DB-D3E3-4A74-AF6E-243E0AECA18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A391E44-D7F7-49CC-B0C6-C646138139C2}"/>
              </a:ext>
            </a:extLst>
          </p:cNvPr>
          <p:cNvSpPr>
            <a:spLocks noGrp="1"/>
          </p:cNvSpPr>
          <p:nvPr>
            <p:ph type="dt" sz="half" idx="10"/>
          </p:nvPr>
        </p:nvSpPr>
        <p:spPr/>
        <p:txBody>
          <a:bodyPr/>
          <a:lstStyle/>
          <a:p>
            <a:fld id="{9A9EC46B-8F6C-444E-B8A2-C16EB8304E9C}" type="datetimeFigureOut">
              <a:rPr lang="en-GB" smtClean="0"/>
              <a:t>07/07/2022</a:t>
            </a:fld>
            <a:endParaRPr lang="en-GB"/>
          </a:p>
        </p:txBody>
      </p:sp>
      <p:sp>
        <p:nvSpPr>
          <p:cNvPr id="5" name="Footer Placeholder 4">
            <a:extLst>
              <a:ext uri="{FF2B5EF4-FFF2-40B4-BE49-F238E27FC236}">
                <a16:creationId xmlns:a16="http://schemas.microsoft.com/office/drawing/2014/main" id="{59662B84-F31E-4401-8132-857A0953AB3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FCEF696-E0DD-4DE8-85AC-DE12A8CDA099}"/>
              </a:ext>
            </a:extLst>
          </p:cNvPr>
          <p:cNvSpPr>
            <a:spLocks noGrp="1"/>
          </p:cNvSpPr>
          <p:nvPr>
            <p:ph type="sldNum" sz="quarter" idx="12"/>
          </p:nvPr>
        </p:nvSpPr>
        <p:spPr/>
        <p:txBody>
          <a:bodyPr/>
          <a:lstStyle/>
          <a:p>
            <a:fld id="{F31A651D-2EC7-4AB5-84EA-75885D1BFE61}" type="slidenum">
              <a:rPr lang="en-GB" smtClean="0"/>
              <a:t>‹#›</a:t>
            </a:fld>
            <a:endParaRPr lang="en-GB"/>
          </a:p>
        </p:txBody>
      </p:sp>
    </p:spTree>
    <p:extLst>
      <p:ext uri="{BB962C8B-B14F-4D97-AF65-F5344CB8AC3E}">
        <p14:creationId xmlns:p14="http://schemas.microsoft.com/office/powerpoint/2010/main" val="9512127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B527E6-0DF7-4513-A976-208EAAD07BD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EBBAFD5-3553-48D7-BF74-6061C18F39B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8CBACB1-3F99-4F1A-9903-3B9D88C888F8}"/>
              </a:ext>
            </a:extLst>
          </p:cNvPr>
          <p:cNvSpPr>
            <a:spLocks noGrp="1"/>
          </p:cNvSpPr>
          <p:nvPr>
            <p:ph type="dt" sz="half" idx="10"/>
          </p:nvPr>
        </p:nvSpPr>
        <p:spPr/>
        <p:txBody>
          <a:bodyPr/>
          <a:lstStyle/>
          <a:p>
            <a:fld id="{9A9EC46B-8F6C-444E-B8A2-C16EB8304E9C}" type="datetimeFigureOut">
              <a:rPr lang="en-GB" smtClean="0"/>
              <a:t>07/07/2022</a:t>
            </a:fld>
            <a:endParaRPr lang="en-GB"/>
          </a:p>
        </p:txBody>
      </p:sp>
      <p:sp>
        <p:nvSpPr>
          <p:cNvPr id="5" name="Footer Placeholder 4">
            <a:extLst>
              <a:ext uri="{FF2B5EF4-FFF2-40B4-BE49-F238E27FC236}">
                <a16:creationId xmlns:a16="http://schemas.microsoft.com/office/drawing/2014/main" id="{BE00BACE-B214-4184-A8F1-5C1D46D1F0A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C0F7937-93FD-41F6-9191-679464C8035C}"/>
              </a:ext>
            </a:extLst>
          </p:cNvPr>
          <p:cNvSpPr>
            <a:spLocks noGrp="1"/>
          </p:cNvSpPr>
          <p:nvPr>
            <p:ph type="sldNum" sz="quarter" idx="12"/>
          </p:nvPr>
        </p:nvSpPr>
        <p:spPr/>
        <p:txBody>
          <a:bodyPr/>
          <a:lstStyle/>
          <a:p>
            <a:fld id="{F31A651D-2EC7-4AB5-84EA-75885D1BFE61}" type="slidenum">
              <a:rPr lang="en-GB" smtClean="0"/>
              <a:t>‹#›</a:t>
            </a:fld>
            <a:endParaRPr lang="en-GB"/>
          </a:p>
        </p:txBody>
      </p:sp>
    </p:spTree>
    <p:extLst>
      <p:ext uri="{BB962C8B-B14F-4D97-AF65-F5344CB8AC3E}">
        <p14:creationId xmlns:p14="http://schemas.microsoft.com/office/powerpoint/2010/main" val="4859387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A75D25-6B72-4EBE-9832-02946FB67B2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1DDAA245-98D6-4311-9BB8-AE4BBE66AB5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C2553E3-B49F-4133-A09E-653A4F5EDB0B}"/>
              </a:ext>
            </a:extLst>
          </p:cNvPr>
          <p:cNvSpPr>
            <a:spLocks noGrp="1"/>
          </p:cNvSpPr>
          <p:nvPr>
            <p:ph type="dt" sz="half" idx="10"/>
          </p:nvPr>
        </p:nvSpPr>
        <p:spPr/>
        <p:txBody>
          <a:bodyPr/>
          <a:lstStyle/>
          <a:p>
            <a:fld id="{9A9EC46B-8F6C-444E-B8A2-C16EB8304E9C}" type="datetimeFigureOut">
              <a:rPr lang="en-GB" smtClean="0"/>
              <a:t>07/07/2022</a:t>
            </a:fld>
            <a:endParaRPr lang="en-GB"/>
          </a:p>
        </p:txBody>
      </p:sp>
      <p:sp>
        <p:nvSpPr>
          <p:cNvPr id="5" name="Footer Placeholder 4">
            <a:extLst>
              <a:ext uri="{FF2B5EF4-FFF2-40B4-BE49-F238E27FC236}">
                <a16:creationId xmlns:a16="http://schemas.microsoft.com/office/drawing/2014/main" id="{3EDFFB80-8707-4593-B30A-E9FAED0CC52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2BD8F87-7E75-49BF-B4E5-36C2BA73F8CE}"/>
              </a:ext>
            </a:extLst>
          </p:cNvPr>
          <p:cNvSpPr>
            <a:spLocks noGrp="1"/>
          </p:cNvSpPr>
          <p:nvPr>
            <p:ph type="sldNum" sz="quarter" idx="12"/>
          </p:nvPr>
        </p:nvSpPr>
        <p:spPr/>
        <p:txBody>
          <a:bodyPr/>
          <a:lstStyle/>
          <a:p>
            <a:fld id="{F31A651D-2EC7-4AB5-84EA-75885D1BFE61}" type="slidenum">
              <a:rPr lang="en-GB" smtClean="0"/>
              <a:t>‹#›</a:t>
            </a:fld>
            <a:endParaRPr lang="en-GB"/>
          </a:p>
        </p:txBody>
      </p:sp>
    </p:spTree>
    <p:extLst>
      <p:ext uri="{BB962C8B-B14F-4D97-AF65-F5344CB8AC3E}">
        <p14:creationId xmlns:p14="http://schemas.microsoft.com/office/powerpoint/2010/main" val="42183736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3DC880-0ED2-4775-8204-4A6815B8874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6D759DF-2986-4EC3-A226-90F32DA1BE1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9D53D8B-634F-4566-A7D6-A7FFA6BB996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A87C1C52-500B-4EB3-B488-436E955F4ED8}"/>
              </a:ext>
            </a:extLst>
          </p:cNvPr>
          <p:cNvSpPr>
            <a:spLocks noGrp="1"/>
          </p:cNvSpPr>
          <p:nvPr>
            <p:ph type="dt" sz="half" idx="10"/>
          </p:nvPr>
        </p:nvSpPr>
        <p:spPr/>
        <p:txBody>
          <a:bodyPr/>
          <a:lstStyle/>
          <a:p>
            <a:fld id="{9A9EC46B-8F6C-444E-B8A2-C16EB8304E9C}" type="datetimeFigureOut">
              <a:rPr lang="en-GB" smtClean="0"/>
              <a:t>07/07/2022</a:t>
            </a:fld>
            <a:endParaRPr lang="en-GB"/>
          </a:p>
        </p:txBody>
      </p:sp>
      <p:sp>
        <p:nvSpPr>
          <p:cNvPr id="6" name="Footer Placeholder 5">
            <a:extLst>
              <a:ext uri="{FF2B5EF4-FFF2-40B4-BE49-F238E27FC236}">
                <a16:creationId xmlns:a16="http://schemas.microsoft.com/office/drawing/2014/main" id="{14BDD32E-B0B6-49D6-A1BC-6BB481BB9E9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8F36231-1E5D-4693-87D2-4828E393F2D8}"/>
              </a:ext>
            </a:extLst>
          </p:cNvPr>
          <p:cNvSpPr>
            <a:spLocks noGrp="1"/>
          </p:cNvSpPr>
          <p:nvPr>
            <p:ph type="sldNum" sz="quarter" idx="12"/>
          </p:nvPr>
        </p:nvSpPr>
        <p:spPr/>
        <p:txBody>
          <a:bodyPr/>
          <a:lstStyle/>
          <a:p>
            <a:fld id="{F31A651D-2EC7-4AB5-84EA-75885D1BFE61}" type="slidenum">
              <a:rPr lang="en-GB" smtClean="0"/>
              <a:t>‹#›</a:t>
            </a:fld>
            <a:endParaRPr lang="en-GB"/>
          </a:p>
        </p:txBody>
      </p:sp>
    </p:spTree>
    <p:extLst>
      <p:ext uri="{BB962C8B-B14F-4D97-AF65-F5344CB8AC3E}">
        <p14:creationId xmlns:p14="http://schemas.microsoft.com/office/powerpoint/2010/main" val="34964478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2E0BFD-0FC1-4095-B093-A1B48AD30E6B}"/>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221CB5D-AA47-4537-BF03-4056FEB396A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6DDFE8C-2FED-4992-8DB2-5EC67B0E942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C2494D1F-43FD-4F17-9966-FDB1BEEA6E1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055DFBA-B108-43EF-B804-66011B3DD55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BF2A6D3F-E18D-46BD-A999-E835EEEC8C97}"/>
              </a:ext>
            </a:extLst>
          </p:cNvPr>
          <p:cNvSpPr>
            <a:spLocks noGrp="1"/>
          </p:cNvSpPr>
          <p:nvPr>
            <p:ph type="dt" sz="half" idx="10"/>
          </p:nvPr>
        </p:nvSpPr>
        <p:spPr/>
        <p:txBody>
          <a:bodyPr/>
          <a:lstStyle/>
          <a:p>
            <a:fld id="{9A9EC46B-8F6C-444E-B8A2-C16EB8304E9C}" type="datetimeFigureOut">
              <a:rPr lang="en-GB" smtClean="0"/>
              <a:t>07/07/2022</a:t>
            </a:fld>
            <a:endParaRPr lang="en-GB"/>
          </a:p>
        </p:txBody>
      </p:sp>
      <p:sp>
        <p:nvSpPr>
          <p:cNvPr id="8" name="Footer Placeholder 7">
            <a:extLst>
              <a:ext uri="{FF2B5EF4-FFF2-40B4-BE49-F238E27FC236}">
                <a16:creationId xmlns:a16="http://schemas.microsoft.com/office/drawing/2014/main" id="{93AA1F10-1ED7-4402-BBFF-81689B00008D}"/>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3F2BED36-5CF1-4CD5-97C6-88D602DCE82C}"/>
              </a:ext>
            </a:extLst>
          </p:cNvPr>
          <p:cNvSpPr>
            <a:spLocks noGrp="1"/>
          </p:cNvSpPr>
          <p:nvPr>
            <p:ph type="sldNum" sz="quarter" idx="12"/>
          </p:nvPr>
        </p:nvSpPr>
        <p:spPr/>
        <p:txBody>
          <a:bodyPr/>
          <a:lstStyle/>
          <a:p>
            <a:fld id="{F31A651D-2EC7-4AB5-84EA-75885D1BFE61}" type="slidenum">
              <a:rPr lang="en-GB" smtClean="0"/>
              <a:t>‹#›</a:t>
            </a:fld>
            <a:endParaRPr lang="en-GB"/>
          </a:p>
        </p:txBody>
      </p:sp>
    </p:spTree>
    <p:extLst>
      <p:ext uri="{BB962C8B-B14F-4D97-AF65-F5344CB8AC3E}">
        <p14:creationId xmlns:p14="http://schemas.microsoft.com/office/powerpoint/2010/main" val="465497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AA96B9-9BF8-44F2-850F-431E7998D574}"/>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1CD6B741-CD37-4D06-88C7-79EA8C101466}"/>
              </a:ext>
            </a:extLst>
          </p:cNvPr>
          <p:cNvSpPr>
            <a:spLocks noGrp="1"/>
          </p:cNvSpPr>
          <p:nvPr>
            <p:ph type="dt" sz="half" idx="10"/>
          </p:nvPr>
        </p:nvSpPr>
        <p:spPr/>
        <p:txBody>
          <a:bodyPr/>
          <a:lstStyle/>
          <a:p>
            <a:fld id="{9A9EC46B-8F6C-444E-B8A2-C16EB8304E9C}" type="datetimeFigureOut">
              <a:rPr lang="en-GB" smtClean="0"/>
              <a:t>07/07/2022</a:t>
            </a:fld>
            <a:endParaRPr lang="en-GB"/>
          </a:p>
        </p:txBody>
      </p:sp>
      <p:sp>
        <p:nvSpPr>
          <p:cNvPr id="4" name="Footer Placeholder 3">
            <a:extLst>
              <a:ext uri="{FF2B5EF4-FFF2-40B4-BE49-F238E27FC236}">
                <a16:creationId xmlns:a16="http://schemas.microsoft.com/office/drawing/2014/main" id="{F3A820FC-3E8B-41A4-BE6C-C2F246AABF8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6BED2AE4-1D38-4EB4-A0C2-E91FCA9365FE}"/>
              </a:ext>
            </a:extLst>
          </p:cNvPr>
          <p:cNvSpPr>
            <a:spLocks noGrp="1"/>
          </p:cNvSpPr>
          <p:nvPr>
            <p:ph type="sldNum" sz="quarter" idx="12"/>
          </p:nvPr>
        </p:nvSpPr>
        <p:spPr/>
        <p:txBody>
          <a:bodyPr/>
          <a:lstStyle/>
          <a:p>
            <a:fld id="{F31A651D-2EC7-4AB5-84EA-75885D1BFE61}" type="slidenum">
              <a:rPr lang="en-GB" smtClean="0"/>
              <a:t>‹#›</a:t>
            </a:fld>
            <a:endParaRPr lang="en-GB"/>
          </a:p>
        </p:txBody>
      </p:sp>
    </p:spTree>
    <p:extLst>
      <p:ext uri="{BB962C8B-B14F-4D97-AF65-F5344CB8AC3E}">
        <p14:creationId xmlns:p14="http://schemas.microsoft.com/office/powerpoint/2010/main" val="34307742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C3917D7-4841-4685-B544-B0649BDC0FC4}"/>
              </a:ext>
            </a:extLst>
          </p:cNvPr>
          <p:cNvSpPr>
            <a:spLocks noGrp="1"/>
          </p:cNvSpPr>
          <p:nvPr>
            <p:ph type="dt" sz="half" idx="10"/>
          </p:nvPr>
        </p:nvSpPr>
        <p:spPr/>
        <p:txBody>
          <a:bodyPr/>
          <a:lstStyle/>
          <a:p>
            <a:fld id="{9A9EC46B-8F6C-444E-B8A2-C16EB8304E9C}" type="datetimeFigureOut">
              <a:rPr lang="en-GB" smtClean="0"/>
              <a:t>07/07/2022</a:t>
            </a:fld>
            <a:endParaRPr lang="en-GB"/>
          </a:p>
        </p:txBody>
      </p:sp>
      <p:sp>
        <p:nvSpPr>
          <p:cNvPr id="3" name="Footer Placeholder 2">
            <a:extLst>
              <a:ext uri="{FF2B5EF4-FFF2-40B4-BE49-F238E27FC236}">
                <a16:creationId xmlns:a16="http://schemas.microsoft.com/office/drawing/2014/main" id="{99761F8D-AA61-4A57-A16A-0DFEDB7142E7}"/>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D6E8B7C1-9FA6-48CF-B007-1DFFD072E07C}"/>
              </a:ext>
            </a:extLst>
          </p:cNvPr>
          <p:cNvSpPr>
            <a:spLocks noGrp="1"/>
          </p:cNvSpPr>
          <p:nvPr>
            <p:ph type="sldNum" sz="quarter" idx="12"/>
          </p:nvPr>
        </p:nvSpPr>
        <p:spPr/>
        <p:txBody>
          <a:bodyPr/>
          <a:lstStyle/>
          <a:p>
            <a:fld id="{F31A651D-2EC7-4AB5-84EA-75885D1BFE61}" type="slidenum">
              <a:rPr lang="en-GB" smtClean="0"/>
              <a:t>‹#›</a:t>
            </a:fld>
            <a:endParaRPr lang="en-GB"/>
          </a:p>
        </p:txBody>
      </p:sp>
    </p:spTree>
    <p:extLst>
      <p:ext uri="{BB962C8B-B14F-4D97-AF65-F5344CB8AC3E}">
        <p14:creationId xmlns:p14="http://schemas.microsoft.com/office/powerpoint/2010/main" val="3556489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291B90-C0B3-48D1-AC28-8AE5F496867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FA768069-87EC-4AC0-ACB9-138385C8C49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8512E562-62C0-40B2-8135-F907BADD14B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6F36CEC-D8AA-44BE-B29C-634DCB6ED2C8}"/>
              </a:ext>
            </a:extLst>
          </p:cNvPr>
          <p:cNvSpPr>
            <a:spLocks noGrp="1"/>
          </p:cNvSpPr>
          <p:nvPr>
            <p:ph type="dt" sz="half" idx="10"/>
          </p:nvPr>
        </p:nvSpPr>
        <p:spPr/>
        <p:txBody>
          <a:bodyPr/>
          <a:lstStyle/>
          <a:p>
            <a:fld id="{9A9EC46B-8F6C-444E-B8A2-C16EB8304E9C}" type="datetimeFigureOut">
              <a:rPr lang="en-GB" smtClean="0"/>
              <a:t>07/07/2022</a:t>
            </a:fld>
            <a:endParaRPr lang="en-GB"/>
          </a:p>
        </p:txBody>
      </p:sp>
      <p:sp>
        <p:nvSpPr>
          <p:cNvPr id="6" name="Footer Placeholder 5">
            <a:extLst>
              <a:ext uri="{FF2B5EF4-FFF2-40B4-BE49-F238E27FC236}">
                <a16:creationId xmlns:a16="http://schemas.microsoft.com/office/drawing/2014/main" id="{630881CC-36EF-4AB7-9C79-41F339E6FF4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C28EF9B-97D0-4387-9114-5E6AA64763CF}"/>
              </a:ext>
            </a:extLst>
          </p:cNvPr>
          <p:cNvSpPr>
            <a:spLocks noGrp="1"/>
          </p:cNvSpPr>
          <p:nvPr>
            <p:ph type="sldNum" sz="quarter" idx="12"/>
          </p:nvPr>
        </p:nvSpPr>
        <p:spPr/>
        <p:txBody>
          <a:bodyPr/>
          <a:lstStyle/>
          <a:p>
            <a:fld id="{F31A651D-2EC7-4AB5-84EA-75885D1BFE61}" type="slidenum">
              <a:rPr lang="en-GB" smtClean="0"/>
              <a:t>‹#›</a:t>
            </a:fld>
            <a:endParaRPr lang="en-GB"/>
          </a:p>
        </p:txBody>
      </p:sp>
    </p:spTree>
    <p:extLst>
      <p:ext uri="{BB962C8B-B14F-4D97-AF65-F5344CB8AC3E}">
        <p14:creationId xmlns:p14="http://schemas.microsoft.com/office/powerpoint/2010/main" val="31215311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5053F1-02B7-421F-BB5B-D5F7A9504BD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A80E94B5-D9DE-48D4-B99A-34000E4403B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5A4D3834-F9E9-446F-A80E-332C9DA9F65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2888556-1975-4196-BBF2-D89E2CDBC620}"/>
              </a:ext>
            </a:extLst>
          </p:cNvPr>
          <p:cNvSpPr>
            <a:spLocks noGrp="1"/>
          </p:cNvSpPr>
          <p:nvPr>
            <p:ph type="dt" sz="half" idx="10"/>
          </p:nvPr>
        </p:nvSpPr>
        <p:spPr/>
        <p:txBody>
          <a:bodyPr/>
          <a:lstStyle/>
          <a:p>
            <a:fld id="{9A9EC46B-8F6C-444E-B8A2-C16EB8304E9C}" type="datetimeFigureOut">
              <a:rPr lang="en-GB" smtClean="0"/>
              <a:t>07/07/2022</a:t>
            </a:fld>
            <a:endParaRPr lang="en-GB"/>
          </a:p>
        </p:txBody>
      </p:sp>
      <p:sp>
        <p:nvSpPr>
          <p:cNvPr id="6" name="Footer Placeholder 5">
            <a:extLst>
              <a:ext uri="{FF2B5EF4-FFF2-40B4-BE49-F238E27FC236}">
                <a16:creationId xmlns:a16="http://schemas.microsoft.com/office/drawing/2014/main" id="{2B46B8A2-2C72-4885-B17D-71D5A65F267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DBE9A44-E1B9-4D4D-8B30-4DE1F38E6A9F}"/>
              </a:ext>
            </a:extLst>
          </p:cNvPr>
          <p:cNvSpPr>
            <a:spLocks noGrp="1"/>
          </p:cNvSpPr>
          <p:nvPr>
            <p:ph type="sldNum" sz="quarter" idx="12"/>
          </p:nvPr>
        </p:nvSpPr>
        <p:spPr/>
        <p:txBody>
          <a:bodyPr/>
          <a:lstStyle/>
          <a:p>
            <a:fld id="{F31A651D-2EC7-4AB5-84EA-75885D1BFE61}" type="slidenum">
              <a:rPr lang="en-GB" smtClean="0"/>
              <a:t>‹#›</a:t>
            </a:fld>
            <a:endParaRPr lang="en-GB"/>
          </a:p>
        </p:txBody>
      </p:sp>
    </p:spTree>
    <p:extLst>
      <p:ext uri="{BB962C8B-B14F-4D97-AF65-F5344CB8AC3E}">
        <p14:creationId xmlns:p14="http://schemas.microsoft.com/office/powerpoint/2010/main" val="7306786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F58B28B-825A-4C38-BB71-7FFB5BF2A90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7DB0703-5006-4222-8E18-D0347922F6D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9B2FDCA-A92B-4567-AD5D-CEDDC19166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A9EC46B-8F6C-444E-B8A2-C16EB8304E9C}" type="datetimeFigureOut">
              <a:rPr lang="en-GB" smtClean="0"/>
              <a:t>07/07/2022</a:t>
            </a:fld>
            <a:endParaRPr lang="en-GB"/>
          </a:p>
        </p:txBody>
      </p:sp>
      <p:sp>
        <p:nvSpPr>
          <p:cNvPr id="5" name="Footer Placeholder 4">
            <a:extLst>
              <a:ext uri="{FF2B5EF4-FFF2-40B4-BE49-F238E27FC236}">
                <a16:creationId xmlns:a16="http://schemas.microsoft.com/office/drawing/2014/main" id="{FA4FEDA4-924F-4158-AD52-A89210069A1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6AD2F284-2318-4A6C-9907-20DA88C20BC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1A651D-2EC7-4AB5-84EA-75885D1BFE61}" type="slidenum">
              <a:rPr lang="en-GB" smtClean="0"/>
              <a:t>‹#›</a:t>
            </a:fld>
            <a:endParaRPr lang="en-GB"/>
          </a:p>
        </p:txBody>
      </p:sp>
    </p:spTree>
    <p:extLst>
      <p:ext uri="{BB962C8B-B14F-4D97-AF65-F5344CB8AC3E}">
        <p14:creationId xmlns:p14="http://schemas.microsoft.com/office/powerpoint/2010/main" val="28694286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1.xml"/><Relationship Id="rId5" Type="http://schemas.openxmlformats.org/officeDocument/2006/relationships/image" Target="../media/image5.jpg"/><Relationship Id="rId4" Type="http://schemas.openxmlformats.org/officeDocument/2006/relationships/image" Target="../media/image2.png"/></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99ED5833-B85B-4103-8A3B-CAB0308E6C1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3922ED8-F17D-44D9-BAD2-E0D5601014FA}"/>
              </a:ext>
            </a:extLst>
          </p:cNvPr>
          <p:cNvSpPr>
            <a:spLocks noGrp="1"/>
          </p:cNvSpPr>
          <p:nvPr>
            <p:ph type="ctrTitle"/>
          </p:nvPr>
        </p:nvSpPr>
        <p:spPr>
          <a:xfrm>
            <a:off x="1198181" y="560881"/>
            <a:ext cx="9795638" cy="1114380"/>
          </a:xfrm>
        </p:spPr>
        <p:txBody>
          <a:bodyPr>
            <a:normAutofit/>
          </a:bodyPr>
          <a:lstStyle/>
          <a:p>
            <a:r>
              <a:rPr lang="en-GB" sz="2400" dirty="0">
                <a:solidFill>
                  <a:schemeClr val="accent1"/>
                </a:solidFill>
              </a:rPr>
              <a:t>Mind Management Skills Workshops</a:t>
            </a:r>
          </a:p>
        </p:txBody>
      </p:sp>
      <p:sp>
        <p:nvSpPr>
          <p:cNvPr id="3" name="Subtitle 2">
            <a:extLst>
              <a:ext uri="{FF2B5EF4-FFF2-40B4-BE49-F238E27FC236}">
                <a16:creationId xmlns:a16="http://schemas.microsoft.com/office/drawing/2014/main" id="{8C161671-C9AC-44B5-AA4D-C1CC9F4CF225}"/>
              </a:ext>
            </a:extLst>
          </p:cNvPr>
          <p:cNvSpPr>
            <a:spLocks noGrp="1"/>
          </p:cNvSpPr>
          <p:nvPr>
            <p:ph type="subTitle" idx="1"/>
          </p:nvPr>
        </p:nvSpPr>
        <p:spPr>
          <a:xfrm>
            <a:off x="959169" y="1800017"/>
            <a:ext cx="10270612" cy="943119"/>
          </a:xfrm>
        </p:spPr>
        <p:txBody>
          <a:bodyPr>
            <a:noAutofit/>
          </a:bodyPr>
          <a:lstStyle/>
          <a:p>
            <a:r>
              <a:rPr lang="en-GB" sz="6600" dirty="0">
                <a:solidFill>
                  <a:schemeClr val="accent1">
                    <a:lumMod val="75000"/>
                  </a:schemeClr>
                </a:solidFill>
              </a:rPr>
              <a:t>Getting Through Uncertainty</a:t>
            </a:r>
          </a:p>
        </p:txBody>
      </p:sp>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2" cstate="hqprint">
            <a:extLst>
              <a:ext uri="{28A0092B-C50C-407E-A947-70E740481C1C}">
                <a14:useLocalDpi xmlns:a14="http://schemas.microsoft.com/office/drawing/2010/main" val="0"/>
              </a:ext>
            </a:extLst>
          </a:blip>
          <a:stretch>
            <a:fillRect/>
          </a:stretch>
        </p:blipFill>
        <p:spPr bwMode="auto">
          <a:xfrm>
            <a:off x="181234" y="3351596"/>
            <a:ext cx="5828261" cy="255851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82505" y="3596337"/>
            <a:ext cx="5828261" cy="2069032"/>
          </a:xfrm>
          <a:prstGeom prst="rect">
            <a:avLst/>
          </a:prstGeom>
        </p:spPr>
      </p:pic>
    </p:spTree>
    <p:extLst>
      <p:ext uri="{BB962C8B-B14F-4D97-AF65-F5344CB8AC3E}">
        <p14:creationId xmlns:p14="http://schemas.microsoft.com/office/powerpoint/2010/main" val="13666694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pic>
        <p:nvPicPr>
          <p:cNvPr id="1026" name="Picture 2" descr="image00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42290" y="1717286"/>
            <a:ext cx="8005681" cy="45031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p:cNvSpPr txBox="1"/>
          <p:nvPr/>
        </p:nvSpPr>
        <p:spPr>
          <a:xfrm>
            <a:off x="2432515" y="1717286"/>
            <a:ext cx="5633312" cy="523220"/>
          </a:xfrm>
          <a:prstGeom prst="rect">
            <a:avLst/>
          </a:prstGeom>
          <a:solidFill>
            <a:srgbClr val="00B0F0"/>
          </a:solidFill>
        </p:spPr>
        <p:txBody>
          <a:bodyPr wrap="square" rtlCol="0">
            <a:spAutoFit/>
          </a:bodyPr>
          <a:lstStyle/>
          <a:p>
            <a:pPr algn="ctr"/>
            <a:r>
              <a:rPr lang="en-GB" sz="2800" b="1" dirty="0"/>
              <a:t>Is worry/anxiety helpful sometimes?</a:t>
            </a:r>
          </a:p>
        </p:txBody>
      </p:sp>
    </p:spTree>
    <p:extLst>
      <p:ext uri="{BB962C8B-B14F-4D97-AF65-F5344CB8AC3E}">
        <p14:creationId xmlns:p14="http://schemas.microsoft.com/office/powerpoint/2010/main" val="21538718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922ED8-F17D-44D9-BAD2-E0D5601014FA}"/>
              </a:ext>
            </a:extLst>
          </p:cNvPr>
          <p:cNvSpPr>
            <a:spLocks noGrp="1"/>
          </p:cNvSpPr>
          <p:nvPr>
            <p:ph type="ctrTitle"/>
          </p:nvPr>
        </p:nvSpPr>
        <p:spPr>
          <a:xfrm>
            <a:off x="2970484" y="541337"/>
            <a:ext cx="5981700" cy="637658"/>
          </a:xfrm>
        </p:spPr>
        <p:txBody>
          <a:bodyPr>
            <a:normAutofit fontScale="90000"/>
          </a:bodyPr>
          <a:lstStyle/>
          <a:p>
            <a:r>
              <a:rPr lang="en-GB" sz="4000" dirty="0">
                <a:solidFill>
                  <a:schemeClr val="accent1">
                    <a:lumMod val="75000"/>
                  </a:schemeClr>
                </a:solidFill>
              </a:rPr>
              <a:t>A Vicious Cycle of Worry</a:t>
            </a:r>
          </a:p>
        </p:txBody>
      </p:sp>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5" name="Oval 4">
            <a:extLst>
              <a:ext uri="{FF2B5EF4-FFF2-40B4-BE49-F238E27FC236}">
                <a16:creationId xmlns:a16="http://schemas.microsoft.com/office/drawing/2014/main" id="{B7876740-77FF-453C-8CFF-9CC49BD33352}"/>
              </a:ext>
            </a:extLst>
          </p:cNvPr>
          <p:cNvSpPr/>
          <p:nvPr/>
        </p:nvSpPr>
        <p:spPr>
          <a:xfrm>
            <a:off x="3947786" y="1371600"/>
            <a:ext cx="4296428" cy="1077237"/>
          </a:xfrm>
          <a:prstGeom prst="ellips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i="1" dirty="0">
                <a:solidFill>
                  <a:schemeClr val="accent1">
                    <a:lumMod val="75000"/>
                  </a:schemeClr>
                </a:solidFill>
              </a:rPr>
              <a:t>Situation/Trigger</a:t>
            </a:r>
          </a:p>
          <a:p>
            <a:pPr algn="ctr"/>
            <a:r>
              <a:rPr lang="en-GB" sz="1600" dirty="0">
                <a:solidFill>
                  <a:schemeClr val="accent1">
                    <a:lumMod val="75000"/>
                  </a:schemeClr>
                </a:solidFill>
              </a:rPr>
              <a:t>Zoom meeting with sponsors</a:t>
            </a:r>
            <a:endParaRPr lang="en-GB" sz="1600" dirty="0"/>
          </a:p>
        </p:txBody>
      </p:sp>
      <p:sp>
        <p:nvSpPr>
          <p:cNvPr id="7" name="Oval 6">
            <a:extLst>
              <a:ext uri="{FF2B5EF4-FFF2-40B4-BE49-F238E27FC236}">
                <a16:creationId xmlns:a16="http://schemas.microsoft.com/office/drawing/2014/main" id="{1A67B7A0-3935-4B77-AA4D-4F1B6F0AC84C}"/>
              </a:ext>
            </a:extLst>
          </p:cNvPr>
          <p:cNvSpPr/>
          <p:nvPr/>
        </p:nvSpPr>
        <p:spPr>
          <a:xfrm>
            <a:off x="381330" y="2232837"/>
            <a:ext cx="5121601" cy="2764003"/>
          </a:xfrm>
          <a:prstGeom prst="ellips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i="1" dirty="0">
                <a:solidFill>
                  <a:schemeClr val="accent1">
                    <a:lumMod val="75000"/>
                  </a:schemeClr>
                </a:solidFill>
              </a:rPr>
              <a:t>Thoughts/Images</a:t>
            </a:r>
          </a:p>
          <a:p>
            <a:pPr algn="ctr"/>
            <a:r>
              <a:rPr lang="en-GB" sz="1600" dirty="0">
                <a:solidFill>
                  <a:schemeClr val="accent1">
                    <a:lumMod val="75000"/>
                  </a:schemeClr>
                </a:solidFill>
              </a:rPr>
              <a:t>What if they think I have not done enough, what if my work is not up to standard? What if what I have done is completely wrong? They will think they gave the grant to the wrong person, they will pull the plug on the project, what will I do then? I will fail, I will never have a career or be successful</a:t>
            </a:r>
            <a:endParaRPr lang="en-GB" sz="1600" dirty="0"/>
          </a:p>
        </p:txBody>
      </p:sp>
      <p:sp>
        <p:nvSpPr>
          <p:cNvPr id="8" name="Oval 7">
            <a:extLst>
              <a:ext uri="{FF2B5EF4-FFF2-40B4-BE49-F238E27FC236}">
                <a16:creationId xmlns:a16="http://schemas.microsoft.com/office/drawing/2014/main" id="{7A2CA4C3-0682-4455-95B7-ADD6D8F2B994}"/>
              </a:ext>
            </a:extLst>
          </p:cNvPr>
          <p:cNvSpPr/>
          <p:nvPr/>
        </p:nvSpPr>
        <p:spPr>
          <a:xfrm>
            <a:off x="6370893" y="2943576"/>
            <a:ext cx="2027672" cy="1609591"/>
          </a:xfrm>
          <a:prstGeom prst="ellips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i="1" dirty="0">
                <a:solidFill>
                  <a:schemeClr val="accent1">
                    <a:lumMod val="75000"/>
                  </a:schemeClr>
                </a:solidFill>
              </a:rPr>
              <a:t>Emotions</a:t>
            </a:r>
          </a:p>
          <a:p>
            <a:pPr algn="ctr"/>
            <a:r>
              <a:rPr lang="en-GB" sz="1600" dirty="0">
                <a:solidFill>
                  <a:schemeClr val="accent1">
                    <a:lumMod val="75000"/>
                  </a:schemeClr>
                </a:solidFill>
              </a:rPr>
              <a:t>Anxious, worries, scared, fear</a:t>
            </a:r>
            <a:endParaRPr lang="en-GB" sz="1600" dirty="0"/>
          </a:p>
        </p:txBody>
      </p:sp>
      <p:sp>
        <p:nvSpPr>
          <p:cNvPr id="9" name="Oval 8">
            <a:extLst>
              <a:ext uri="{FF2B5EF4-FFF2-40B4-BE49-F238E27FC236}">
                <a16:creationId xmlns:a16="http://schemas.microsoft.com/office/drawing/2014/main" id="{1EC46F84-5014-4349-8642-583FBAD6FDED}"/>
              </a:ext>
            </a:extLst>
          </p:cNvPr>
          <p:cNvSpPr/>
          <p:nvPr/>
        </p:nvSpPr>
        <p:spPr>
          <a:xfrm>
            <a:off x="9342693" y="3804088"/>
            <a:ext cx="2331722" cy="1609591"/>
          </a:xfrm>
          <a:prstGeom prst="ellips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i="1" dirty="0">
                <a:solidFill>
                  <a:schemeClr val="accent1">
                    <a:lumMod val="75000"/>
                  </a:schemeClr>
                </a:solidFill>
              </a:rPr>
              <a:t>Physical Feelings</a:t>
            </a:r>
          </a:p>
          <a:p>
            <a:pPr algn="ctr"/>
            <a:r>
              <a:rPr lang="en-GB" sz="1600" dirty="0">
                <a:solidFill>
                  <a:schemeClr val="accent1">
                    <a:lumMod val="75000"/>
                  </a:schemeClr>
                </a:solidFill>
              </a:rPr>
              <a:t>Stomach butterflies, on edge, tense</a:t>
            </a:r>
            <a:endParaRPr lang="en-GB" sz="1600" dirty="0"/>
          </a:p>
        </p:txBody>
      </p:sp>
      <p:sp>
        <p:nvSpPr>
          <p:cNvPr id="10" name="Oval 9">
            <a:extLst>
              <a:ext uri="{FF2B5EF4-FFF2-40B4-BE49-F238E27FC236}">
                <a16:creationId xmlns:a16="http://schemas.microsoft.com/office/drawing/2014/main" id="{1F1FE2FD-8AF2-4BF7-9609-83431CCA4753}"/>
              </a:ext>
            </a:extLst>
          </p:cNvPr>
          <p:cNvSpPr/>
          <p:nvPr/>
        </p:nvSpPr>
        <p:spPr>
          <a:xfrm>
            <a:off x="2942131" y="4996840"/>
            <a:ext cx="4296428" cy="1609591"/>
          </a:xfrm>
          <a:prstGeom prst="ellips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i="1" dirty="0">
                <a:solidFill>
                  <a:schemeClr val="accent1">
                    <a:lumMod val="75000"/>
                  </a:schemeClr>
                </a:solidFill>
              </a:rPr>
              <a:t>Behaviours</a:t>
            </a:r>
          </a:p>
          <a:p>
            <a:pPr algn="ctr"/>
            <a:r>
              <a:rPr lang="en-GB" sz="1600" dirty="0">
                <a:solidFill>
                  <a:schemeClr val="accent1">
                    <a:lumMod val="75000"/>
                  </a:schemeClr>
                </a:solidFill>
              </a:rPr>
              <a:t>Worry, imagine worst case scenarios, seek reassurance from peers, mentally ‘prepare’</a:t>
            </a:r>
            <a:endParaRPr lang="en-GB" sz="1600" dirty="0"/>
          </a:p>
        </p:txBody>
      </p:sp>
      <p:cxnSp>
        <p:nvCxnSpPr>
          <p:cNvPr id="11" name="Straight Arrow Connector 10">
            <a:extLst>
              <a:ext uri="{FF2B5EF4-FFF2-40B4-BE49-F238E27FC236}">
                <a16:creationId xmlns:a16="http://schemas.microsoft.com/office/drawing/2014/main" id="{3A3A130A-0C04-40EA-AE19-7D3B4BE0F9AF}"/>
              </a:ext>
            </a:extLst>
          </p:cNvPr>
          <p:cNvCxnSpPr/>
          <p:nvPr/>
        </p:nvCxnSpPr>
        <p:spPr>
          <a:xfrm flipH="1">
            <a:off x="3619500" y="2006600"/>
            <a:ext cx="228600" cy="22623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4EAAC6B1-E1E7-4A46-BAE0-FAB9FC6283A1}"/>
              </a:ext>
            </a:extLst>
          </p:cNvPr>
          <p:cNvCxnSpPr>
            <a:cxnSpLocks/>
          </p:cNvCxnSpPr>
          <p:nvPr/>
        </p:nvCxnSpPr>
        <p:spPr>
          <a:xfrm>
            <a:off x="5686840" y="3562533"/>
            <a:ext cx="416703" cy="18583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C7EA0637-4B10-4F36-A3A8-7D2DC4610E7E}"/>
              </a:ext>
            </a:extLst>
          </p:cNvPr>
          <p:cNvCxnSpPr/>
          <p:nvPr/>
        </p:nvCxnSpPr>
        <p:spPr>
          <a:xfrm>
            <a:off x="8665915" y="3958314"/>
            <a:ext cx="525482" cy="3683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362C11DC-5D65-4C4E-96A7-BF73B05577B0}"/>
              </a:ext>
            </a:extLst>
          </p:cNvPr>
          <p:cNvCxnSpPr/>
          <p:nvPr/>
        </p:nvCxnSpPr>
        <p:spPr>
          <a:xfrm flipH="1">
            <a:off x="7531100" y="5213959"/>
            <a:ext cx="1181100" cy="39944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8ACB67CE-73E0-4388-86A7-014901D6A83C}"/>
              </a:ext>
            </a:extLst>
          </p:cNvPr>
          <p:cNvCxnSpPr/>
          <p:nvPr/>
        </p:nvCxnSpPr>
        <p:spPr>
          <a:xfrm flipH="1" flipV="1">
            <a:off x="4981690" y="4553167"/>
            <a:ext cx="408797" cy="37092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724639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922ED8-F17D-44D9-BAD2-E0D5601014FA}"/>
              </a:ext>
            </a:extLst>
          </p:cNvPr>
          <p:cNvSpPr>
            <a:spLocks noGrp="1"/>
          </p:cNvSpPr>
          <p:nvPr>
            <p:ph type="ctrTitle"/>
          </p:nvPr>
        </p:nvSpPr>
        <p:spPr>
          <a:xfrm>
            <a:off x="1524000" y="1262063"/>
            <a:ext cx="9144000" cy="1481137"/>
          </a:xfrm>
        </p:spPr>
        <p:txBody>
          <a:bodyPr>
            <a:normAutofit fontScale="90000"/>
          </a:bodyPr>
          <a:lstStyle/>
          <a:p>
            <a:r>
              <a:rPr lang="en-GB" dirty="0">
                <a:solidFill>
                  <a:schemeClr val="accent1">
                    <a:lumMod val="75000"/>
                  </a:schemeClr>
                </a:solidFill>
              </a:rPr>
              <a:t>Skills Practice 1 – Noticing when you are in a vicious cycle</a:t>
            </a:r>
          </a:p>
        </p:txBody>
      </p:sp>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5" name="TextBox 4">
            <a:extLst>
              <a:ext uri="{FF2B5EF4-FFF2-40B4-BE49-F238E27FC236}">
                <a16:creationId xmlns:a16="http://schemas.microsoft.com/office/drawing/2014/main" id="{77B0AC5B-FA69-4CEB-BFED-F9F2329EE23B}"/>
              </a:ext>
            </a:extLst>
          </p:cNvPr>
          <p:cNvSpPr txBox="1"/>
          <p:nvPr/>
        </p:nvSpPr>
        <p:spPr>
          <a:xfrm>
            <a:off x="1663700" y="3145305"/>
            <a:ext cx="8051800" cy="1938992"/>
          </a:xfrm>
          <a:prstGeom prst="rect">
            <a:avLst/>
          </a:prstGeom>
          <a:noFill/>
        </p:spPr>
        <p:txBody>
          <a:bodyPr wrap="square" rtlCol="0">
            <a:spAutoFit/>
          </a:bodyPr>
          <a:lstStyle/>
          <a:p>
            <a:pPr marL="285750" indent="-285750">
              <a:buFont typeface="Arial" panose="020B0604020202020204" pitchFamily="34" charset="0"/>
              <a:buChar char="•"/>
            </a:pPr>
            <a:r>
              <a:rPr lang="en-GB" sz="2400" dirty="0"/>
              <a:t>Using handout 1 from week 1 ‘noticing when we are stuck’, recall the last time you were worrying</a:t>
            </a:r>
          </a:p>
          <a:p>
            <a:pPr marL="285750" indent="-285750">
              <a:buFont typeface="Arial" panose="020B0604020202020204" pitchFamily="34" charset="0"/>
              <a:buChar char="•"/>
            </a:pPr>
            <a:r>
              <a:rPr lang="en-GB" sz="2400" dirty="0"/>
              <a:t>You might notice a lot of your thoughts begin with ‘what if’</a:t>
            </a:r>
          </a:p>
          <a:p>
            <a:pPr marL="285750" indent="-285750">
              <a:buFont typeface="Arial" panose="020B0604020202020204" pitchFamily="34" charset="0"/>
              <a:buChar char="•"/>
            </a:pPr>
            <a:r>
              <a:rPr lang="en-GB" sz="2400" dirty="0"/>
              <a:t>Map out the interaction between your thoughts, emotions and behaviours when you were worrying</a:t>
            </a:r>
          </a:p>
        </p:txBody>
      </p:sp>
    </p:spTree>
    <p:extLst>
      <p:ext uri="{BB962C8B-B14F-4D97-AF65-F5344CB8AC3E}">
        <p14:creationId xmlns:p14="http://schemas.microsoft.com/office/powerpoint/2010/main" val="31329384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922ED8-F17D-44D9-BAD2-E0D5601014FA}"/>
              </a:ext>
            </a:extLst>
          </p:cNvPr>
          <p:cNvSpPr>
            <a:spLocks noGrp="1"/>
          </p:cNvSpPr>
          <p:nvPr>
            <p:ph type="ctrTitle"/>
          </p:nvPr>
        </p:nvSpPr>
        <p:spPr>
          <a:xfrm>
            <a:off x="3160984" y="645872"/>
            <a:ext cx="5600700" cy="792163"/>
          </a:xfrm>
        </p:spPr>
        <p:txBody>
          <a:bodyPr>
            <a:normAutofit/>
          </a:bodyPr>
          <a:lstStyle/>
          <a:p>
            <a:r>
              <a:rPr lang="en-GB" sz="4000" dirty="0">
                <a:solidFill>
                  <a:schemeClr val="accent1">
                    <a:lumMod val="75000"/>
                  </a:schemeClr>
                </a:solidFill>
              </a:rPr>
              <a:t>Two types of worry</a:t>
            </a:r>
          </a:p>
        </p:txBody>
      </p:sp>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5" name="TextBox 4">
            <a:extLst>
              <a:ext uri="{FF2B5EF4-FFF2-40B4-BE49-F238E27FC236}">
                <a16:creationId xmlns:a16="http://schemas.microsoft.com/office/drawing/2014/main" id="{79635FE6-2C6D-42D7-9774-7587A4E57B05}"/>
              </a:ext>
            </a:extLst>
          </p:cNvPr>
          <p:cNvSpPr txBox="1"/>
          <p:nvPr/>
        </p:nvSpPr>
        <p:spPr>
          <a:xfrm>
            <a:off x="1663699" y="2347416"/>
            <a:ext cx="7590381" cy="1200329"/>
          </a:xfrm>
          <a:prstGeom prst="rect">
            <a:avLst/>
          </a:prstGeom>
          <a:noFill/>
        </p:spPr>
        <p:txBody>
          <a:bodyPr wrap="square" rtlCol="0">
            <a:spAutoFit/>
          </a:bodyPr>
          <a:lstStyle/>
          <a:p>
            <a:pPr marL="285750" indent="-285750">
              <a:buFont typeface="Arial" panose="020B0604020202020204" pitchFamily="34" charset="0"/>
              <a:buChar char="•"/>
            </a:pPr>
            <a:r>
              <a:rPr lang="en-GB" sz="2400" dirty="0"/>
              <a:t>Hypothetical </a:t>
            </a:r>
          </a:p>
          <a:p>
            <a:pPr marL="285750" indent="-285750">
              <a:buFont typeface="Arial" panose="020B0604020202020204" pitchFamily="34" charset="0"/>
              <a:buChar char="•"/>
            </a:pPr>
            <a:endParaRPr lang="en-GB" sz="2400" dirty="0"/>
          </a:p>
          <a:p>
            <a:pPr marL="285750" indent="-285750">
              <a:buFont typeface="Arial" panose="020B0604020202020204" pitchFamily="34" charset="0"/>
              <a:buChar char="•"/>
            </a:pPr>
            <a:r>
              <a:rPr lang="en-GB" sz="2400" dirty="0"/>
              <a:t>Practical worries</a:t>
            </a:r>
          </a:p>
        </p:txBody>
      </p:sp>
    </p:spTree>
    <p:extLst>
      <p:ext uri="{BB962C8B-B14F-4D97-AF65-F5344CB8AC3E}">
        <p14:creationId xmlns:p14="http://schemas.microsoft.com/office/powerpoint/2010/main" val="39072796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5" name="Title 1">
            <a:extLst>
              <a:ext uri="{FF2B5EF4-FFF2-40B4-BE49-F238E27FC236}">
                <a16:creationId xmlns:a16="http://schemas.microsoft.com/office/drawing/2014/main" id="{7ECBCA77-ADEC-4176-924A-B61D042E3FE7}"/>
              </a:ext>
            </a:extLst>
          </p:cNvPr>
          <p:cNvSpPr>
            <a:spLocks noGrp="1"/>
          </p:cNvSpPr>
          <p:nvPr>
            <p:ph type="ctrTitle"/>
          </p:nvPr>
        </p:nvSpPr>
        <p:spPr>
          <a:xfrm>
            <a:off x="3295650" y="445054"/>
            <a:ext cx="5600700" cy="792162"/>
          </a:xfrm>
        </p:spPr>
        <p:txBody>
          <a:bodyPr>
            <a:normAutofit/>
          </a:bodyPr>
          <a:lstStyle/>
          <a:p>
            <a:r>
              <a:rPr lang="en-GB" sz="4000" dirty="0">
                <a:solidFill>
                  <a:schemeClr val="accent1">
                    <a:lumMod val="75000"/>
                  </a:schemeClr>
                </a:solidFill>
              </a:rPr>
              <a:t>Uncertainty</a:t>
            </a:r>
          </a:p>
        </p:txBody>
      </p:sp>
      <p:sp>
        <p:nvSpPr>
          <p:cNvPr id="3" name="TextBox 2">
            <a:extLst>
              <a:ext uri="{FF2B5EF4-FFF2-40B4-BE49-F238E27FC236}">
                <a16:creationId xmlns:a16="http://schemas.microsoft.com/office/drawing/2014/main" id="{87844584-7C06-4F1A-B5BE-4C172F24C289}"/>
              </a:ext>
            </a:extLst>
          </p:cNvPr>
          <p:cNvSpPr txBox="1"/>
          <p:nvPr/>
        </p:nvSpPr>
        <p:spPr>
          <a:xfrm>
            <a:off x="1403350" y="1702306"/>
            <a:ext cx="9385300" cy="3416320"/>
          </a:xfrm>
          <a:prstGeom prst="rect">
            <a:avLst/>
          </a:prstGeom>
          <a:noFill/>
        </p:spPr>
        <p:txBody>
          <a:bodyPr wrap="square" rtlCol="0">
            <a:spAutoFit/>
          </a:bodyPr>
          <a:lstStyle/>
          <a:p>
            <a:pPr algn="ctr"/>
            <a:r>
              <a:rPr lang="en-GB" sz="2400" dirty="0"/>
              <a:t>Uncertainty is like </a:t>
            </a:r>
            <a:r>
              <a:rPr lang="en-GB" sz="2400" dirty="0" err="1"/>
              <a:t>hayfever</a:t>
            </a:r>
            <a:r>
              <a:rPr lang="en-GB" sz="2400" dirty="0"/>
              <a:t> in that when someone who has </a:t>
            </a:r>
            <a:r>
              <a:rPr lang="en-GB" sz="2400" dirty="0" err="1"/>
              <a:t>hayfever</a:t>
            </a:r>
            <a:r>
              <a:rPr lang="en-GB" sz="2400" dirty="0"/>
              <a:t> is exposed to a small amount of pollen, the body reacts with a huge response i.e. sneezing, red eyes etc. Everyone is different in their tolerance to pollen</a:t>
            </a:r>
          </a:p>
          <a:p>
            <a:pPr algn="ctr"/>
            <a:r>
              <a:rPr lang="en-GB" sz="2400" dirty="0"/>
              <a:t>Just like </a:t>
            </a:r>
            <a:r>
              <a:rPr lang="en-GB" sz="2400" dirty="0" err="1"/>
              <a:t>hayfever</a:t>
            </a:r>
            <a:r>
              <a:rPr lang="en-GB" sz="2400" dirty="0"/>
              <a:t>, we all have a varying tolerance of uncertainty, which can depend on different situations and contexts we may face in our lives. When faced with uncertainty, our body reacts, it can become tense, anxious, and we start to worry to try and gain some sort of control over the feared outcomes of our worries</a:t>
            </a:r>
          </a:p>
        </p:txBody>
      </p:sp>
      <p:sp>
        <p:nvSpPr>
          <p:cNvPr id="2" name="Arrow: Left-Right 1">
            <a:extLst>
              <a:ext uri="{FF2B5EF4-FFF2-40B4-BE49-F238E27FC236}">
                <a16:creationId xmlns:a16="http://schemas.microsoft.com/office/drawing/2014/main" id="{396DE405-189A-4C99-9793-4A8030661159}"/>
              </a:ext>
            </a:extLst>
          </p:cNvPr>
          <p:cNvSpPr/>
          <p:nvPr/>
        </p:nvSpPr>
        <p:spPr>
          <a:xfrm>
            <a:off x="1377303" y="5411712"/>
            <a:ext cx="9588500" cy="1001234"/>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xtBox 6">
            <a:extLst>
              <a:ext uri="{FF2B5EF4-FFF2-40B4-BE49-F238E27FC236}">
                <a16:creationId xmlns:a16="http://schemas.microsoft.com/office/drawing/2014/main" id="{2B3917FF-ABEA-4013-BB9A-EC67D29CD526}"/>
              </a:ext>
            </a:extLst>
          </p:cNvPr>
          <p:cNvSpPr txBox="1"/>
          <p:nvPr/>
        </p:nvSpPr>
        <p:spPr>
          <a:xfrm>
            <a:off x="210344" y="5600700"/>
            <a:ext cx="1123950" cy="646331"/>
          </a:xfrm>
          <a:prstGeom prst="rect">
            <a:avLst/>
          </a:prstGeom>
          <a:noFill/>
        </p:spPr>
        <p:txBody>
          <a:bodyPr wrap="square" rtlCol="0">
            <a:spAutoFit/>
          </a:bodyPr>
          <a:lstStyle/>
          <a:p>
            <a:pPr algn="ctr"/>
            <a:r>
              <a:rPr lang="en-GB" b="1" dirty="0">
                <a:solidFill>
                  <a:srgbClr val="0070C0"/>
                </a:solidFill>
              </a:rPr>
              <a:t>0% tolerance</a:t>
            </a:r>
          </a:p>
        </p:txBody>
      </p:sp>
      <p:sp>
        <p:nvSpPr>
          <p:cNvPr id="8" name="TextBox 7">
            <a:extLst>
              <a:ext uri="{FF2B5EF4-FFF2-40B4-BE49-F238E27FC236}">
                <a16:creationId xmlns:a16="http://schemas.microsoft.com/office/drawing/2014/main" id="{8463B1EF-FBC5-4E21-BA21-A36FB54602CC}"/>
              </a:ext>
            </a:extLst>
          </p:cNvPr>
          <p:cNvSpPr txBox="1"/>
          <p:nvPr/>
        </p:nvSpPr>
        <p:spPr>
          <a:xfrm>
            <a:off x="11008812" y="5600700"/>
            <a:ext cx="1123950" cy="646331"/>
          </a:xfrm>
          <a:prstGeom prst="rect">
            <a:avLst/>
          </a:prstGeom>
          <a:noFill/>
        </p:spPr>
        <p:txBody>
          <a:bodyPr wrap="square" rtlCol="0">
            <a:spAutoFit/>
          </a:bodyPr>
          <a:lstStyle/>
          <a:p>
            <a:pPr algn="ctr"/>
            <a:r>
              <a:rPr lang="en-GB" b="1" dirty="0">
                <a:solidFill>
                  <a:srgbClr val="0070C0"/>
                </a:solidFill>
              </a:rPr>
              <a:t>100% tolerance</a:t>
            </a:r>
          </a:p>
        </p:txBody>
      </p:sp>
    </p:spTree>
    <p:extLst>
      <p:ext uri="{BB962C8B-B14F-4D97-AF65-F5344CB8AC3E}">
        <p14:creationId xmlns:p14="http://schemas.microsoft.com/office/powerpoint/2010/main" val="11790777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5" name="Title 1">
            <a:extLst>
              <a:ext uri="{FF2B5EF4-FFF2-40B4-BE49-F238E27FC236}">
                <a16:creationId xmlns:a16="http://schemas.microsoft.com/office/drawing/2014/main" id="{1033075F-27EB-4311-BB78-0B5588CDFEA9}"/>
              </a:ext>
            </a:extLst>
          </p:cNvPr>
          <p:cNvSpPr txBox="1">
            <a:spLocks/>
          </p:cNvSpPr>
          <p:nvPr/>
        </p:nvSpPr>
        <p:spPr>
          <a:xfrm>
            <a:off x="3160984" y="645872"/>
            <a:ext cx="5600700" cy="1271828"/>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GB" sz="4000" dirty="0">
                <a:solidFill>
                  <a:schemeClr val="accent1">
                    <a:lumMod val="75000"/>
                  </a:schemeClr>
                </a:solidFill>
              </a:rPr>
              <a:t>Hypothetical worries and uncertainty</a:t>
            </a:r>
          </a:p>
        </p:txBody>
      </p:sp>
      <p:sp>
        <p:nvSpPr>
          <p:cNvPr id="8" name="TextBox 7">
            <a:extLst>
              <a:ext uri="{FF2B5EF4-FFF2-40B4-BE49-F238E27FC236}">
                <a16:creationId xmlns:a16="http://schemas.microsoft.com/office/drawing/2014/main" id="{BF201F05-16F0-4447-B9AB-162760459D8A}"/>
              </a:ext>
            </a:extLst>
          </p:cNvPr>
          <p:cNvSpPr txBox="1"/>
          <p:nvPr/>
        </p:nvSpPr>
        <p:spPr>
          <a:xfrm>
            <a:off x="857250" y="2190750"/>
            <a:ext cx="10629900" cy="3877985"/>
          </a:xfrm>
          <a:prstGeom prst="rect">
            <a:avLst/>
          </a:prstGeom>
          <a:noFill/>
        </p:spPr>
        <p:txBody>
          <a:bodyPr wrap="square" rtlCol="0">
            <a:spAutoFit/>
          </a:bodyPr>
          <a:lstStyle/>
          <a:p>
            <a:pPr algn="ctr"/>
            <a:r>
              <a:rPr lang="en-GB" i="1" dirty="0"/>
              <a:t>“How much pain they have cost us, the evils which have never happened”</a:t>
            </a:r>
            <a:br>
              <a:rPr lang="en-GB" i="1" dirty="0"/>
            </a:br>
            <a:r>
              <a:rPr lang="en-GB" dirty="0"/>
              <a:t>Thomas Jefferson</a:t>
            </a:r>
          </a:p>
          <a:p>
            <a:endParaRPr lang="en-GB" dirty="0"/>
          </a:p>
          <a:p>
            <a:pPr marL="285750" indent="-285750">
              <a:buFont typeface="Arial" panose="020B0604020202020204" pitchFamily="34" charset="0"/>
              <a:buChar char="•"/>
            </a:pPr>
            <a:r>
              <a:rPr lang="en-GB" sz="2400" dirty="0"/>
              <a:t>Hypothetical worries are generally future focused predictions about what ‘might’ happen, regarding an outcome that is uncertain</a:t>
            </a:r>
          </a:p>
          <a:p>
            <a:pPr marL="285750" indent="-285750">
              <a:buFont typeface="Arial" panose="020B0604020202020204" pitchFamily="34" charset="0"/>
              <a:buChar char="•"/>
            </a:pPr>
            <a:r>
              <a:rPr lang="en-GB" sz="2400" dirty="0"/>
              <a:t>They typically start with ‘what if’…</a:t>
            </a:r>
          </a:p>
          <a:p>
            <a:pPr marL="285750" indent="-285750">
              <a:buFont typeface="Arial" panose="020B0604020202020204" pitchFamily="34" charset="0"/>
              <a:buChar char="•"/>
            </a:pPr>
            <a:r>
              <a:rPr lang="en-GB" sz="2400" dirty="0"/>
              <a:t>They are non-tangible (the problem does not exist in the here and now) hence they are difficult to action</a:t>
            </a:r>
          </a:p>
          <a:p>
            <a:pPr marL="285750" indent="-285750">
              <a:buFont typeface="Arial" panose="020B0604020202020204" pitchFamily="34" charset="0"/>
              <a:buChar char="•"/>
            </a:pPr>
            <a:r>
              <a:rPr lang="en-GB" sz="2400" dirty="0"/>
              <a:t>Dealing with every single hypothetical worry you experience can be like playing ‘whack a mole’ in the arcade – it never ends and can become exhausting, and can lead to more severe anxiety difficulties</a:t>
            </a:r>
          </a:p>
        </p:txBody>
      </p:sp>
    </p:spTree>
    <p:extLst>
      <p:ext uri="{BB962C8B-B14F-4D97-AF65-F5344CB8AC3E}">
        <p14:creationId xmlns:p14="http://schemas.microsoft.com/office/powerpoint/2010/main" val="35248971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5" name="Title 1">
            <a:extLst>
              <a:ext uri="{FF2B5EF4-FFF2-40B4-BE49-F238E27FC236}">
                <a16:creationId xmlns:a16="http://schemas.microsoft.com/office/drawing/2014/main" id="{99784F0A-CBD2-4EEA-9B2E-47B0774B5550}"/>
              </a:ext>
            </a:extLst>
          </p:cNvPr>
          <p:cNvSpPr txBox="1">
            <a:spLocks/>
          </p:cNvSpPr>
          <p:nvPr/>
        </p:nvSpPr>
        <p:spPr>
          <a:xfrm>
            <a:off x="1993899" y="981629"/>
            <a:ext cx="8674100" cy="835025"/>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GB" sz="4000" dirty="0">
                <a:solidFill>
                  <a:schemeClr val="accent1">
                    <a:lumMod val="75000"/>
                  </a:schemeClr>
                </a:solidFill>
              </a:rPr>
              <a:t>Why we worry in response to uncertainty</a:t>
            </a:r>
          </a:p>
        </p:txBody>
      </p:sp>
      <p:sp>
        <p:nvSpPr>
          <p:cNvPr id="3" name="TextBox 2">
            <a:extLst>
              <a:ext uri="{FF2B5EF4-FFF2-40B4-BE49-F238E27FC236}">
                <a16:creationId xmlns:a16="http://schemas.microsoft.com/office/drawing/2014/main" id="{643E25D7-DED1-451E-B099-554A955EADAD}"/>
              </a:ext>
            </a:extLst>
          </p:cNvPr>
          <p:cNvSpPr txBox="1"/>
          <p:nvPr/>
        </p:nvSpPr>
        <p:spPr>
          <a:xfrm>
            <a:off x="1363164" y="2449599"/>
            <a:ext cx="9935570" cy="3785652"/>
          </a:xfrm>
          <a:prstGeom prst="rect">
            <a:avLst/>
          </a:prstGeom>
          <a:noFill/>
        </p:spPr>
        <p:txBody>
          <a:bodyPr wrap="square" rtlCol="0">
            <a:spAutoFit/>
          </a:bodyPr>
          <a:lstStyle/>
          <a:p>
            <a:pPr marL="285750" indent="-285750">
              <a:buFont typeface="Arial" panose="020B0604020202020204" pitchFamily="34" charset="0"/>
              <a:buChar char="•"/>
            </a:pPr>
            <a:r>
              <a:rPr lang="en-GB" sz="2400" dirty="0"/>
              <a:t>“Worrying helps me to be prepared and solve problems”</a:t>
            </a:r>
          </a:p>
          <a:p>
            <a:pPr marL="285750" indent="-285750">
              <a:buFont typeface="Arial" panose="020B0604020202020204" pitchFamily="34" charset="0"/>
              <a:buChar char="•"/>
            </a:pPr>
            <a:r>
              <a:rPr lang="en-GB" sz="2400" dirty="0"/>
              <a:t>“Worrying motivates me”</a:t>
            </a:r>
          </a:p>
          <a:p>
            <a:pPr marL="285750" indent="-285750">
              <a:buFont typeface="Arial" panose="020B0604020202020204" pitchFamily="34" charset="0"/>
              <a:buChar char="•"/>
            </a:pPr>
            <a:r>
              <a:rPr lang="en-GB" sz="2400" dirty="0"/>
              <a:t>“Worrying protects me from feeling bad later”</a:t>
            </a:r>
          </a:p>
          <a:p>
            <a:pPr marL="285750" indent="-285750">
              <a:buFont typeface="Arial" panose="020B0604020202020204" pitchFamily="34" charset="0"/>
              <a:buChar char="•"/>
            </a:pPr>
            <a:r>
              <a:rPr lang="en-GB" sz="2400" dirty="0"/>
              <a:t>“Worrying can prevent something bad from happening”</a:t>
            </a:r>
          </a:p>
          <a:p>
            <a:pPr marL="285750" indent="-285750">
              <a:buFont typeface="Arial" panose="020B0604020202020204" pitchFamily="34" charset="0"/>
              <a:buChar char="•"/>
            </a:pPr>
            <a:r>
              <a:rPr lang="en-GB" sz="2400" dirty="0"/>
              <a:t>“Worrying shows I care”</a:t>
            </a:r>
          </a:p>
          <a:p>
            <a:pPr marL="285750" indent="-285750">
              <a:buFont typeface="Arial" panose="020B0604020202020204" pitchFamily="34" charset="0"/>
              <a:buChar char="•"/>
            </a:pPr>
            <a:r>
              <a:rPr lang="en-GB" sz="2400" dirty="0"/>
              <a:t>“Worrying helps keep me safe”</a:t>
            </a:r>
          </a:p>
          <a:p>
            <a:pPr marL="285750" indent="-285750">
              <a:buFont typeface="Arial" panose="020B0604020202020204" pitchFamily="34" charset="0"/>
              <a:buChar char="•"/>
            </a:pPr>
            <a:endParaRPr lang="en-GB" sz="2400" dirty="0"/>
          </a:p>
          <a:p>
            <a:endParaRPr lang="en-GB" sz="2400" dirty="0"/>
          </a:p>
          <a:p>
            <a:pPr marL="285750" indent="-285750">
              <a:buFont typeface="Arial" panose="020B0604020202020204" pitchFamily="34" charset="0"/>
              <a:buChar char="•"/>
            </a:pPr>
            <a:r>
              <a:rPr lang="en-GB" sz="2400" dirty="0"/>
              <a:t>Do any of these statements sound like you?</a:t>
            </a:r>
          </a:p>
          <a:p>
            <a:pPr marL="285750" indent="-285750">
              <a:buFont typeface="Arial" panose="020B0604020202020204" pitchFamily="34" charset="0"/>
              <a:buChar char="•"/>
            </a:pPr>
            <a:r>
              <a:rPr lang="en-GB" sz="2400" dirty="0"/>
              <a:t>Do any others spring to mind? </a:t>
            </a:r>
          </a:p>
        </p:txBody>
      </p:sp>
    </p:spTree>
    <p:extLst>
      <p:ext uri="{BB962C8B-B14F-4D97-AF65-F5344CB8AC3E}">
        <p14:creationId xmlns:p14="http://schemas.microsoft.com/office/powerpoint/2010/main" val="879037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286738" y="20779"/>
            <a:ext cx="2827837" cy="1001234"/>
          </a:xfrm>
          <a:prstGeom prst="rect">
            <a:avLst/>
          </a:prstGeom>
        </p:spPr>
      </p:pic>
      <p:sp>
        <p:nvSpPr>
          <p:cNvPr id="5" name="TextBox 4">
            <a:extLst>
              <a:ext uri="{FF2B5EF4-FFF2-40B4-BE49-F238E27FC236}">
                <a16:creationId xmlns:a16="http://schemas.microsoft.com/office/drawing/2014/main" id="{67FC7614-6D28-4BC7-9112-795DAC888543}"/>
              </a:ext>
            </a:extLst>
          </p:cNvPr>
          <p:cNvSpPr txBox="1"/>
          <p:nvPr/>
        </p:nvSpPr>
        <p:spPr>
          <a:xfrm>
            <a:off x="3396342" y="1761702"/>
            <a:ext cx="7043057" cy="923330"/>
          </a:xfrm>
          <a:prstGeom prst="rect">
            <a:avLst/>
          </a:prstGeom>
          <a:noFill/>
        </p:spPr>
        <p:txBody>
          <a:bodyPr wrap="square" rtlCol="0">
            <a:spAutoFit/>
          </a:bodyPr>
          <a:lstStyle/>
          <a:p>
            <a:r>
              <a:rPr lang="en-GB" dirty="0"/>
              <a:t>“I am noticing that </a:t>
            </a:r>
            <a:r>
              <a:rPr lang="en-GB" b="1" i="1" u="sng" dirty="0"/>
              <a:t>I am having the worry </a:t>
            </a:r>
            <a:r>
              <a:rPr lang="en-GB" dirty="0"/>
              <a:t>‘what if I fail’?”… “</a:t>
            </a:r>
            <a:r>
              <a:rPr lang="en-GB" b="1" dirty="0"/>
              <a:t>if I worry about failing now I will be better emotionally prepared for it when it happens”</a:t>
            </a:r>
          </a:p>
        </p:txBody>
      </p:sp>
      <p:sp>
        <p:nvSpPr>
          <p:cNvPr id="8" name="Title 1">
            <a:extLst>
              <a:ext uri="{FF2B5EF4-FFF2-40B4-BE49-F238E27FC236}">
                <a16:creationId xmlns:a16="http://schemas.microsoft.com/office/drawing/2014/main" id="{2A3D9E4E-CCF6-4A70-A0EB-9E913F990288}"/>
              </a:ext>
            </a:extLst>
          </p:cNvPr>
          <p:cNvSpPr txBox="1">
            <a:spLocks/>
          </p:cNvSpPr>
          <p:nvPr/>
        </p:nvSpPr>
        <p:spPr>
          <a:xfrm>
            <a:off x="2514216" y="761759"/>
            <a:ext cx="6926894" cy="747534"/>
          </a:xfrm>
          <a:prstGeom prst="rect">
            <a:avLst/>
          </a:prstGeom>
        </p:spPr>
        <p:txBody>
          <a:bodyPr vert="horz" lIns="91440" tIns="45720" rIns="91440" bIns="45720" rtlCol="0" anchor="b">
            <a:normAutofit fontScale="70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GB" sz="4000" dirty="0">
                <a:solidFill>
                  <a:schemeClr val="accent1">
                    <a:lumMod val="75000"/>
                  </a:schemeClr>
                </a:solidFill>
              </a:rPr>
              <a:t>Generating Alternatives to the </a:t>
            </a:r>
            <a:r>
              <a:rPr lang="en-GB" sz="4000" i="1" dirty="0">
                <a:solidFill>
                  <a:schemeClr val="accent1">
                    <a:lumMod val="75000"/>
                  </a:schemeClr>
                </a:solidFill>
              </a:rPr>
              <a:t>usefulness </a:t>
            </a:r>
            <a:r>
              <a:rPr lang="en-GB" sz="4000" dirty="0">
                <a:solidFill>
                  <a:schemeClr val="accent1">
                    <a:lumMod val="75000"/>
                  </a:schemeClr>
                </a:solidFill>
              </a:rPr>
              <a:t>of Worry</a:t>
            </a:r>
          </a:p>
        </p:txBody>
      </p:sp>
      <p:sp>
        <p:nvSpPr>
          <p:cNvPr id="12" name="TextBox 11">
            <a:extLst>
              <a:ext uri="{FF2B5EF4-FFF2-40B4-BE49-F238E27FC236}">
                <a16:creationId xmlns:a16="http://schemas.microsoft.com/office/drawing/2014/main" id="{014469F6-95B1-45B2-A5BE-C27B397CAAD1}"/>
              </a:ext>
            </a:extLst>
          </p:cNvPr>
          <p:cNvSpPr txBox="1"/>
          <p:nvPr/>
        </p:nvSpPr>
        <p:spPr>
          <a:xfrm>
            <a:off x="805542" y="1665514"/>
            <a:ext cx="2231572" cy="1200329"/>
          </a:xfrm>
          <a:prstGeom prst="rect">
            <a:avLst/>
          </a:prstGeom>
          <a:noFill/>
          <a:ln w="31750">
            <a:solidFill>
              <a:schemeClr val="accent1"/>
            </a:solidFill>
          </a:ln>
        </p:spPr>
        <p:txBody>
          <a:bodyPr wrap="square" rtlCol="0">
            <a:spAutoFit/>
          </a:bodyPr>
          <a:lstStyle/>
          <a:p>
            <a:r>
              <a:rPr lang="en-GB" dirty="0"/>
              <a:t>1. Notice or “pin down” the worry and consider </a:t>
            </a:r>
            <a:r>
              <a:rPr lang="en-GB" b="1" dirty="0"/>
              <a:t>why you are worrying about it</a:t>
            </a:r>
          </a:p>
        </p:txBody>
      </p:sp>
      <p:sp>
        <p:nvSpPr>
          <p:cNvPr id="13" name="TextBox 12">
            <a:extLst>
              <a:ext uri="{FF2B5EF4-FFF2-40B4-BE49-F238E27FC236}">
                <a16:creationId xmlns:a16="http://schemas.microsoft.com/office/drawing/2014/main" id="{76327F9D-565B-4C79-AE9E-F5C5F4B4E029}"/>
              </a:ext>
            </a:extLst>
          </p:cNvPr>
          <p:cNvSpPr txBox="1"/>
          <p:nvPr/>
        </p:nvSpPr>
        <p:spPr>
          <a:xfrm>
            <a:off x="805542" y="3513960"/>
            <a:ext cx="2231572" cy="923330"/>
          </a:xfrm>
          <a:prstGeom prst="rect">
            <a:avLst/>
          </a:prstGeom>
          <a:solidFill>
            <a:schemeClr val="accent1"/>
          </a:solidFill>
          <a:ln w="31750">
            <a:solidFill>
              <a:schemeClr val="accent1"/>
            </a:solidFill>
          </a:ln>
        </p:spPr>
        <p:txBody>
          <a:bodyPr wrap="square" rtlCol="0">
            <a:spAutoFit/>
          </a:bodyPr>
          <a:lstStyle/>
          <a:p>
            <a:r>
              <a:rPr lang="en-GB" b="1" dirty="0">
                <a:solidFill>
                  <a:schemeClr val="bg1"/>
                </a:solidFill>
              </a:rPr>
              <a:t>2. Question the usefulness of worrying about it</a:t>
            </a:r>
          </a:p>
        </p:txBody>
      </p:sp>
      <p:sp>
        <p:nvSpPr>
          <p:cNvPr id="14" name="TextBox 13">
            <a:extLst>
              <a:ext uri="{FF2B5EF4-FFF2-40B4-BE49-F238E27FC236}">
                <a16:creationId xmlns:a16="http://schemas.microsoft.com/office/drawing/2014/main" id="{BB7611A7-C61D-4D24-BFC7-37A4C53801CB}"/>
              </a:ext>
            </a:extLst>
          </p:cNvPr>
          <p:cNvSpPr txBox="1"/>
          <p:nvPr/>
        </p:nvSpPr>
        <p:spPr>
          <a:xfrm>
            <a:off x="821870" y="5192486"/>
            <a:ext cx="2231572" cy="923330"/>
          </a:xfrm>
          <a:prstGeom prst="rect">
            <a:avLst/>
          </a:prstGeom>
          <a:noFill/>
          <a:ln w="31750">
            <a:solidFill>
              <a:schemeClr val="accent1"/>
            </a:solidFill>
          </a:ln>
        </p:spPr>
        <p:txBody>
          <a:bodyPr wrap="square" rtlCol="0">
            <a:spAutoFit/>
          </a:bodyPr>
          <a:lstStyle/>
          <a:p>
            <a:r>
              <a:rPr lang="en-GB" dirty="0"/>
              <a:t>3. Generate a more balanced thought that fits the situation</a:t>
            </a:r>
          </a:p>
        </p:txBody>
      </p:sp>
      <p:cxnSp>
        <p:nvCxnSpPr>
          <p:cNvPr id="16" name="Straight Arrow Connector 15">
            <a:extLst>
              <a:ext uri="{FF2B5EF4-FFF2-40B4-BE49-F238E27FC236}">
                <a16:creationId xmlns:a16="http://schemas.microsoft.com/office/drawing/2014/main" id="{0A6337B0-0A7E-4F20-A772-F2C5E770D81E}"/>
              </a:ext>
            </a:extLst>
          </p:cNvPr>
          <p:cNvCxnSpPr>
            <a:cxnSpLocks/>
          </p:cNvCxnSpPr>
          <p:nvPr/>
        </p:nvCxnSpPr>
        <p:spPr>
          <a:xfrm>
            <a:off x="1912256" y="2865843"/>
            <a:ext cx="0" cy="655099"/>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96B68273-B092-4E81-9423-77A81572C72E}"/>
              </a:ext>
            </a:extLst>
          </p:cNvPr>
          <p:cNvCxnSpPr/>
          <p:nvPr/>
        </p:nvCxnSpPr>
        <p:spPr>
          <a:xfrm>
            <a:off x="1937656" y="4519556"/>
            <a:ext cx="0" cy="582839"/>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sp>
        <p:nvSpPr>
          <p:cNvPr id="21" name="TextBox 20">
            <a:extLst>
              <a:ext uri="{FF2B5EF4-FFF2-40B4-BE49-F238E27FC236}">
                <a16:creationId xmlns:a16="http://schemas.microsoft.com/office/drawing/2014/main" id="{BBA2FBB4-5550-47A7-AFC0-2D8E05AA7BC1}"/>
              </a:ext>
            </a:extLst>
          </p:cNvPr>
          <p:cNvSpPr txBox="1"/>
          <p:nvPr/>
        </p:nvSpPr>
        <p:spPr>
          <a:xfrm>
            <a:off x="3396341" y="3652459"/>
            <a:ext cx="7043057" cy="646331"/>
          </a:xfrm>
          <a:prstGeom prst="rect">
            <a:avLst/>
          </a:prstGeom>
          <a:noFill/>
        </p:spPr>
        <p:txBody>
          <a:bodyPr wrap="square" rtlCol="0">
            <a:spAutoFit/>
          </a:bodyPr>
          <a:lstStyle/>
          <a:p>
            <a:r>
              <a:rPr lang="en-GB" dirty="0"/>
              <a:t>Has worrying emotionally prepared me for things before? How has this belief helped me before? Has it ever worked? When has it not worked</a:t>
            </a:r>
          </a:p>
        </p:txBody>
      </p:sp>
      <p:sp>
        <p:nvSpPr>
          <p:cNvPr id="22" name="TextBox 21">
            <a:extLst>
              <a:ext uri="{FF2B5EF4-FFF2-40B4-BE49-F238E27FC236}">
                <a16:creationId xmlns:a16="http://schemas.microsoft.com/office/drawing/2014/main" id="{2CA76EE0-233F-4EE6-A94A-374FA274815C}"/>
              </a:ext>
            </a:extLst>
          </p:cNvPr>
          <p:cNvSpPr txBox="1"/>
          <p:nvPr/>
        </p:nvSpPr>
        <p:spPr>
          <a:xfrm>
            <a:off x="3396342" y="5042420"/>
            <a:ext cx="7043057" cy="1200329"/>
          </a:xfrm>
          <a:prstGeom prst="rect">
            <a:avLst/>
          </a:prstGeom>
          <a:noFill/>
        </p:spPr>
        <p:txBody>
          <a:bodyPr wrap="square" rtlCol="0">
            <a:spAutoFit/>
          </a:bodyPr>
          <a:lstStyle/>
          <a:p>
            <a:r>
              <a:rPr lang="en-GB" dirty="0"/>
              <a:t>“Worrying about this is hypothetical and distracting me from the future, every time I have worried about this before the outcome is never how I imagined it to be in my head, if I fail I will be just as upset, if not more than I am now just worrying about it”</a:t>
            </a:r>
          </a:p>
        </p:txBody>
      </p:sp>
    </p:spTree>
    <p:extLst>
      <p:ext uri="{BB962C8B-B14F-4D97-AF65-F5344CB8AC3E}">
        <p14:creationId xmlns:p14="http://schemas.microsoft.com/office/powerpoint/2010/main" val="5471835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5" name="Title 1">
            <a:extLst>
              <a:ext uri="{FF2B5EF4-FFF2-40B4-BE49-F238E27FC236}">
                <a16:creationId xmlns:a16="http://schemas.microsoft.com/office/drawing/2014/main" id="{99784F0A-CBD2-4EEA-9B2E-47B0774B5550}"/>
              </a:ext>
            </a:extLst>
          </p:cNvPr>
          <p:cNvSpPr txBox="1">
            <a:spLocks/>
          </p:cNvSpPr>
          <p:nvPr/>
        </p:nvSpPr>
        <p:spPr>
          <a:xfrm>
            <a:off x="1771650" y="1336675"/>
            <a:ext cx="8648700" cy="1082676"/>
          </a:xfrm>
          <a:prstGeom prst="rect">
            <a:avLst/>
          </a:prstGeom>
        </p:spPr>
        <p:txBody>
          <a:bodyPr vert="horz" lIns="91440" tIns="45720" rIns="91440" bIns="45720" rtlCol="0" anchor="b">
            <a:normAutofit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GB" sz="4000" dirty="0">
                <a:solidFill>
                  <a:schemeClr val="accent1">
                    <a:lumMod val="75000"/>
                  </a:schemeClr>
                </a:solidFill>
              </a:rPr>
              <a:t>Skills Practice 2 – Generating alternative to the </a:t>
            </a:r>
            <a:r>
              <a:rPr lang="en-GB" sz="4000" i="1" dirty="0">
                <a:solidFill>
                  <a:schemeClr val="accent1">
                    <a:lumMod val="75000"/>
                  </a:schemeClr>
                </a:solidFill>
              </a:rPr>
              <a:t>usefulness</a:t>
            </a:r>
            <a:r>
              <a:rPr lang="en-GB" sz="4000" dirty="0">
                <a:solidFill>
                  <a:schemeClr val="accent1">
                    <a:lumMod val="75000"/>
                  </a:schemeClr>
                </a:solidFill>
              </a:rPr>
              <a:t> of worry</a:t>
            </a:r>
          </a:p>
        </p:txBody>
      </p:sp>
      <p:sp>
        <p:nvSpPr>
          <p:cNvPr id="9" name="TextBox 8">
            <a:extLst>
              <a:ext uri="{FF2B5EF4-FFF2-40B4-BE49-F238E27FC236}">
                <a16:creationId xmlns:a16="http://schemas.microsoft.com/office/drawing/2014/main" id="{B58F34D8-1655-4478-9267-F3CE2A6DCC84}"/>
              </a:ext>
            </a:extLst>
          </p:cNvPr>
          <p:cNvSpPr txBox="1"/>
          <p:nvPr/>
        </p:nvSpPr>
        <p:spPr>
          <a:xfrm>
            <a:off x="1447800" y="2781300"/>
            <a:ext cx="9588500" cy="2677656"/>
          </a:xfrm>
          <a:prstGeom prst="rect">
            <a:avLst/>
          </a:prstGeom>
          <a:noFill/>
        </p:spPr>
        <p:txBody>
          <a:bodyPr wrap="square" rtlCol="0">
            <a:spAutoFit/>
          </a:bodyPr>
          <a:lstStyle/>
          <a:p>
            <a:pPr marL="285750" indent="-285750">
              <a:buFont typeface="Arial" panose="020B0604020202020204" pitchFamily="34" charset="0"/>
              <a:buChar char="•"/>
            </a:pPr>
            <a:r>
              <a:rPr lang="en-GB" sz="2400" dirty="0"/>
              <a:t>Take one of the prior statements that resonates with you from the previous slide</a:t>
            </a:r>
          </a:p>
          <a:p>
            <a:pPr marL="285750" indent="-285750">
              <a:buFont typeface="Arial" panose="020B0604020202020204" pitchFamily="34" charset="0"/>
              <a:buChar char="•"/>
            </a:pPr>
            <a:r>
              <a:rPr lang="en-GB" sz="2400" dirty="0"/>
              <a:t>Consider when this belief has worked for you</a:t>
            </a:r>
          </a:p>
          <a:p>
            <a:pPr marL="285750" indent="-285750">
              <a:buFont typeface="Arial" panose="020B0604020202020204" pitchFamily="34" charset="0"/>
              <a:buChar char="•"/>
            </a:pPr>
            <a:r>
              <a:rPr lang="en-GB" sz="2400" dirty="0"/>
              <a:t>What facts do you have to support this usefulness of worry</a:t>
            </a:r>
          </a:p>
          <a:p>
            <a:pPr marL="285750" indent="-285750">
              <a:buFont typeface="Arial" panose="020B0604020202020204" pitchFamily="34" charset="0"/>
              <a:buChar char="•"/>
            </a:pPr>
            <a:r>
              <a:rPr lang="en-GB" sz="2400" dirty="0"/>
              <a:t>When has it not worked</a:t>
            </a:r>
          </a:p>
          <a:p>
            <a:pPr marL="285750" indent="-285750">
              <a:buFont typeface="Arial" panose="020B0604020202020204" pitchFamily="34" charset="0"/>
              <a:buChar char="•"/>
            </a:pPr>
            <a:r>
              <a:rPr lang="en-GB" sz="2400" dirty="0"/>
              <a:t>Consider when you notice you are thinking this way… do you believe it?</a:t>
            </a:r>
          </a:p>
          <a:p>
            <a:pPr marL="285750" indent="-285750">
              <a:buFont typeface="Arial" panose="020B0604020202020204" pitchFamily="34" charset="0"/>
              <a:buChar char="•"/>
            </a:pPr>
            <a:r>
              <a:rPr lang="en-GB" sz="2400" dirty="0"/>
              <a:t>Considering this generate an alternative as to how useful worry is</a:t>
            </a:r>
          </a:p>
        </p:txBody>
      </p:sp>
    </p:spTree>
    <p:extLst>
      <p:ext uri="{BB962C8B-B14F-4D97-AF65-F5344CB8AC3E}">
        <p14:creationId xmlns:p14="http://schemas.microsoft.com/office/powerpoint/2010/main" val="19331933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8C161671-C9AC-44B5-AA4D-C1CC9F4CF225}"/>
              </a:ext>
            </a:extLst>
          </p:cNvPr>
          <p:cNvSpPr>
            <a:spLocks noGrp="1"/>
          </p:cNvSpPr>
          <p:nvPr>
            <p:ph type="subTitle" idx="1"/>
          </p:nvPr>
        </p:nvSpPr>
        <p:spPr>
          <a:xfrm>
            <a:off x="563105" y="2036709"/>
            <a:ext cx="5341749" cy="4222326"/>
          </a:xfrm>
        </p:spPr>
        <p:txBody>
          <a:bodyPr>
            <a:normAutofit lnSpcReduction="10000"/>
          </a:bodyPr>
          <a:lstStyle/>
          <a:p>
            <a:r>
              <a:rPr lang="en-GB" b="1" dirty="0">
                <a:solidFill>
                  <a:srgbClr val="0070C0"/>
                </a:solidFill>
              </a:rPr>
              <a:t>Active</a:t>
            </a:r>
            <a:endParaRPr lang="en-GB" dirty="0"/>
          </a:p>
          <a:p>
            <a:pPr marL="342900" indent="-342900" algn="l">
              <a:buFont typeface="Arial" panose="020B0604020202020204" pitchFamily="34" charset="0"/>
              <a:buChar char="•"/>
            </a:pPr>
            <a:r>
              <a:rPr lang="en-GB" dirty="0"/>
              <a:t>Over working, doing everything yourself</a:t>
            </a:r>
          </a:p>
          <a:p>
            <a:pPr marL="342900" indent="-342900" algn="l">
              <a:buFont typeface="Arial" panose="020B0604020202020204" pitchFamily="34" charset="0"/>
              <a:buChar char="•"/>
            </a:pPr>
            <a:r>
              <a:rPr lang="en-GB" dirty="0"/>
              <a:t>Gathering lots of information and preparing prior to attempting something</a:t>
            </a:r>
          </a:p>
          <a:p>
            <a:pPr marL="342900" indent="-342900" algn="l">
              <a:buFont typeface="Arial" panose="020B0604020202020204" pitchFamily="34" charset="0"/>
              <a:buChar char="•"/>
            </a:pPr>
            <a:r>
              <a:rPr lang="en-GB" dirty="0"/>
              <a:t>Going over and over work and/or other things, checking</a:t>
            </a:r>
          </a:p>
          <a:p>
            <a:pPr marL="342900" indent="-342900" algn="l">
              <a:buFont typeface="Arial" panose="020B0604020202020204" pitchFamily="34" charset="0"/>
              <a:buChar char="•"/>
            </a:pPr>
            <a:r>
              <a:rPr lang="en-GB" dirty="0"/>
              <a:t>Seeking reassurance</a:t>
            </a:r>
          </a:p>
          <a:p>
            <a:pPr marL="342900" indent="-342900" algn="l">
              <a:buFont typeface="Arial" panose="020B0604020202020204" pitchFamily="34" charset="0"/>
              <a:buChar char="•"/>
            </a:pPr>
            <a:r>
              <a:rPr lang="en-GB" dirty="0"/>
              <a:t>Taking control, perhaps doing things for others</a:t>
            </a:r>
          </a:p>
        </p:txBody>
      </p:sp>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7" name="Title 1">
            <a:extLst>
              <a:ext uri="{FF2B5EF4-FFF2-40B4-BE49-F238E27FC236}">
                <a16:creationId xmlns:a16="http://schemas.microsoft.com/office/drawing/2014/main" id="{2E821B4F-410E-468A-9ACD-41C526505807}"/>
              </a:ext>
            </a:extLst>
          </p:cNvPr>
          <p:cNvSpPr>
            <a:spLocks noGrp="1"/>
          </p:cNvSpPr>
          <p:nvPr>
            <p:ph type="ctrTitle"/>
          </p:nvPr>
        </p:nvSpPr>
        <p:spPr>
          <a:xfrm>
            <a:off x="1523999" y="667151"/>
            <a:ext cx="9144000" cy="1001235"/>
          </a:xfrm>
        </p:spPr>
        <p:txBody>
          <a:bodyPr>
            <a:normAutofit/>
          </a:bodyPr>
          <a:lstStyle/>
          <a:p>
            <a:r>
              <a:rPr lang="en-GB" sz="4000" dirty="0">
                <a:solidFill>
                  <a:schemeClr val="accent1">
                    <a:lumMod val="75000"/>
                  </a:schemeClr>
                </a:solidFill>
              </a:rPr>
              <a:t>Behavioural Response to Uncertainty</a:t>
            </a:r>
            <a:endParaRPr lang="en-GB" sz="4000" dirty="0"/>
          </a:p>
        </p:txBody>
      </p:sp>
      <p:sp>
        <p:nvSpPr>
          <p:cNvPr id="8" name="Subtitle 2">
            <a:extLst>
              <a:ext uri="{FF2B5EF4-FFF2-40B4-BE49-F238E27FC236}">
                <a16:creationId xmlns:a16="http://schemas.microsoft.com/office/drawing/2014/main" id="{A8912EE1-AEB4-4AC9-8288-17AA5B6B82A0}"/>
              </a:ext>
            </a:extLst>
          </p:cNvPr>
          <p:cNvSpPr txBox="1">
            <a:spLocks/>
          </p:cNvSpPr>
          <p:nvPr/>
        </p:nvSpPr>
        <p:spPr>
          <a:xfrm>
            <a:off x="5904854" y="1995988"/>
            <a:ext cx="5341749" cy="4222326"/>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b="1" dirty="0">
                <a:solidFill>
                  <a:srgbClr val="0070C0"/>
                </a:solidFill>
              </a:rPr>
              <a:t>Passive</a:t>
            </a:r>
            <a:endParaRPr lang="en-GB" dirty="0"/>
          </a:p>
          <a:p>
            <a:pPr marL="342900" indent="-342900" algn="l">
              <a:buFont typeface="Arial" panose="020B0604020202020204" pitchFamily="34" charset="0"/>
              <a:buChar char="•"/>
            </a:pPr>
            <a:r>
              <a:rPr lang="en-GB" dirty="0"/>
              <a:t>Procrastinate, put things off</a:t>
            </a:r>
          </a:p>
          <a:p>
            <a:pPr marL="342900" indent="-342900" algn="l">
              <a:buFont typeface="Arial" panose="020B0604020202020204" pitchFamily="34" charset="0"/>
              <a:buChar char="•"/>
            </a:pPr>
            <a:r>
              <a:rPr lang="en-GB" dirty="0"/>
              <a:t>Ruminating over past events rather than focusing on the here and now</a:t>
            </a:r>
          </a:p>
          <a:p>
            <a:pPr marL="342900" indent="-342900" algn="l">
              <a:buFont typeface="Arial" panose="020B0604020202020204" pitchFamily="34" charset="0"/>
              <a:buChar char="•"/>
            </a:pPr>
            <a:r>
              <a:rPr lang="en-GB" dirty="0"/>
              <a:t>Avoid fully committing to things</a:t>
            </a:r>
          </a:p>
          <a:p>
            <a:pPr marL="342900" indent="-342900" algn="l">
              <a:buFont typeface="Arial" panose="020B0604020202020204" pitchFamily="34" charset="0"/>
              <a:buChar char="•"/>
            </a:pPr>
            <a:r>
              <a:rPr lang="en-GB" dirty="0"/>
              <a:t>Finding ‘excuses’ to not to certain things</a:t>
            </a:r>
          </a:p>
        </p:txBody>
      </p:sp>
    </p:spTree>
    <p:extLst>
      <p:ext uri="{BB962C8B-B14F-4D97-AF65-F5344CB8AC3E}">
        <p14:creationId xmlns:p14="http://schemas.microsoft.com/office/powerpoint/2010/main" val="41224413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0">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922ED8-F17D-44D9-BAD2-E0D5601014FA}"/>
              </a:ext>
            </a:extLst>
          </p:cNvPr>
          <p:cNvSpPr>
            <a:spLocks noGrp="1"/>
          </p:cNvSpPr>
          <p:nvPr>
            <p:ph type="ctrTitle"/>
          </p:nvPr>
        </p:nvSpPr>
        <p:spPr>
          <a:xfrm>
            <a:off x="2756822" y="941695"/>
            <a:ext cx="6751093" cy="643933"/>
          </a:xfrm>
        </p:spPr>
        <p:txBody>
          <a:bodyPr>
            <a:normAutofit/>
          </a:bodyPr>
          <a:lstStyle/>
          <a:p>
            <a:r>
              <a:rPr lang="en-GB" sz="4000" dirty="0">
                <a:solidFill>
                  <a:schemeClr val="accent1">
                    <a:lumMod val="75000"/>
                  </a:schemeClr>
                </a:solidFill>
              </a:rPr>
              <a:t>Housekeeping</a:t>
            </a:r>
          </a:p>
        </p:txBody>
      </p:sp>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5" name="Content Placeholder 2">
            <a:extLst>
              <a:ext uri="{FF2B5EF4-FFF2-40B4-BE49-F238E27FC236}">
                <a16:creationId xmlns:a16="http://schemas.microsoft.com/office/drawing/2014/main" id="{8AE49209-BD5B-4D1C-8D51-E63C5DC1F5AF}"/>
              </a:ext>
            </a:extLst>
          </p:cNvPr>
          <p:cNvSpPr txBox="1">
            <a:spLocks/>
          </p:cNvSpPr>
          <p:nvPr/>
        </p:nvSpPr>
        <p:spPr>
          <a:xfrm>
            <a:off x="838200" y="2322607"/>
            <a:ext cx="10515600" cy="435133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indent="-342900" algn="l">
              <a:buFont typeface="Arial" panose="020B0604020202020204" pitchFamily="34" charset="0"/>
              <a:buChar char="•"/>
            </a:pPr>
            <a:r>
              <a:rPr lang="en-GB" dirty="0"/>
              <a:t>Today’s workshop will run for 90 minutes and is designed to be interactive – we encourage participation </a:t>
            </a:r>
          </a:p>
          <a:p>
            <a:pPr marL="342900" indent="-342900" algn="l">
              <a:buFont typeface="Arial" panose="020B0604020202020204" pitchFamily="34" charset="0"/>
              <a:buChar char="•"/>
            </a:pPr>
            <a:r>
              <a:rPr lang="en-GB" dirty="0"/>
              <a:t>Confidentiality – you are not expected to share anything that you do not want to, anything disclosed will be kept confidential within the group – please see confidentiality rules for further information</a:t>
            </a:r>
          </a:p>
          <a:p>
            <a:pPr marL="342900" indent="-342900" algn="l">
              <a:buFont typeface="Arial" panose="020B0604020202020204" pitchFamily="34" charset="0"/>
              <a:buChar char="•"/>
            </a:pPr>
            <a:r>
              <a:rPr lang="en-GB" dirty="0"/>
              <a:t>Please be respectful of other group members who may choose to share their experiences – maintain the confidentiality of the group</a:t>
            </a:r>
          </a:p>
        </p:txBody>
      </p:sp>
    </p:spTree>
    <p:extLst>
      <p:ext uri="{BB962C8B-B14F-4D97-AF65-F5344CB8AC3E}">
        <p14:creationId xmlns:p14="http://schemas.microsoft.com/office/powerpoint/2010/main" val="372560050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922ED8-F17D-44D9-BAD2-E0D5601014FA}"/>
              </a:ext>
            </a:extLst>
          </p:cNvPr>
          <p:cNvSpPr>
            <a:spLocks noGrp="1"/>
          </p:cNvSpPr>
          <p:nvPr>
            <p:ph type="ctrTitle"/>
          </p:nvPr>
        </p:nvSpPr>
        <p:spPr>
          <a:xfrm>
            <a:off x="1389335" y="649032"/>
            <a:ext cx="9144000" cy="704133"/>
          </a:xfrm>
        </p:spPr>
        <p:txBody>
          <a:bodyPr>
            <a:normAutofit/>
          </a:bodyPr>
          <a:lstStyle/>
          <a:p>
            <a:r>
              <a:rPr lang="en-GB" sz="4000" dirty="0">
                <a:solidFill>
                  <a:schemeClr val="accent1">
                    <a:lumMod val="50000"/>
                  </a:schemeClr>
                </a:solidFill>
              </a:rPr>
              <a:t>The importance of behaviours</a:t>
            </a:r>
          </a:p>
        </p:txBody>
      </p:sp>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3" name="Rectangle 2">
            <a:extLst>
              <a:ext uri="{FF2B5EF4-FFF2-40B4-BE49-F238E27FC236}">
                <a16:creationId xmlns:a16="http://schemas.microsoft.com/office/drawing/2014/main" id="{E9221CFC-05E3-4033-BE59-9CE8E5B855F8}"/>
              </a:ext>
            </a:extLst>
          </p:cNvPr>
          <p:cNvSpPr/>
          <p:nvPr/>
        </p:nvSpPr>
        <p:spPr>
          <a:xfrm>
            <a:off x="1334294" y="2083909"/>
            <a:ext cx="3770334" cy="15281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Worry / thought</a:t>
            </a:r>
          </a:p>
          <a:p>
            <a:pPr algn="ctr"/>
            <a:r>
              <a:rPr lang="en-GB" dirty="0"/>
              <a:t>“What if I fail, I wont get a job after my PHD”</a:t>
            </a:r>
          </a:p>
          <a:p>
            <a:pPr algn="ctr"/>
            <a:r>
              <a:rPr lang="en-GB" dirty="0"/>
              <a:t>Emotion: Anxious</a:t>
            </a:r>
          </a:p>
        </p:txBody>
      </p:sp>
      <p:sp>
        <p:nvSpPr>
          <p:cNvPr id="7" name="Rectangle 6">
            <a:extLst>
              <a:ext uri="{FF2B5EF4-FFF2-40B4-BE49-F238E27FC236}">
                <a16:creationId xmlns:a16="http://schemas.microsoft.com/office/drawing/2014/main" id="{32E6C591-BD8C-41F4-9EC5-6942DEC24F0E}"/>
              </a:ext>
            </a:extLst>
          </p:cNvPr>
          <p:cNvSpPr/>
          <p:nvPr/>
        </p:nvSpPr>
        <p:spPr>
          <a:xfrm>
            <a:off x="6132805" y="1566510"/>
            <a:ext cx="5484313" cy="234235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Possible Function (intended consequence)</a:t>
            </a:r>
          </a:p>
          <a:p>
            <a:pPr algn="ctr"/>
            <a:endParaRPr lang="en-GB" dirty="0"/>
          </a:p>
          <a:p>
            <a:pPr algn="ctr"/>
            <a:r>
              <a:rPr lang="en-GB" dirty="0"/>
              <a:t>If I work really hard, check all sources of information and check my work over and over I will not fail – I can be more certain I will not fail (outcome)</a:t>
            </a:r>
          </a:p>
          <a:p>
            <a:pPr algn="ctr"/>
            <a:endParaRPr lang="en-GB" dirty="0"/>
          </a:p>
          <a:p>
            <a:pPr algn="ctr"/>
            <a:r>
              <a:rPr lang="en-GB" dirty="0"/>
              <a:t>Get temporary relief from distress and uncertainty – ‘If I don’t do it then the outcome is certain’</a:t>
            </a:r>
          </a:p>
        </p:txBody>
      </p:sp>
      <p:sp>
        <p:nvSpPr>
          <p:cNvPr id="8" name="Rectangle 7">
            <a:extLst>
              <a:ext uri="{FF2B5EF4-FFF2-40B4-BE49-F238E27FC236}">
                <a16:creationId xmlns:a16="http://schemas.microsoft.com/office/drawing/2014/main" id="{F86E7669-06A0-465F-9121-AACD8BA0BE00}"/>
              </a:ext>
            </a:extLst>
          </p:cNvPr>
          <p:cNvSpPr/>
          <p:nvPr/>
        </p:nvSpPr>
        <p:spPr>
          <a:xfrm>
            <a:off x="350730" y="4447117"/>
            <a:ext cx="4753898" cy="211651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b="1" u="sng" dirty="0"/>
              <a:t>Behaviour</a:t>
            </a:r>
          </a:p>
          <a:p>
            <a:pPr algn="ctr"/>
            <a:endParaRPr lang="en-GB" dirty="0"/>
          </a:p>
          <a:p>
            <a:pPr algn="ctr"/>
            <a:r>
              <a:rPr lang="en-GB" dirty="0"/>
              <a:t>Overcompensate, (more hours spent working) [approach behaviour]</a:t>
            </a:r>
          </a:p>
          <a:p>
            <a:pPr algn="ctr"/>
            <a:endParaRPr lang="en-GB" dirty="0"/>
          </a:p>
          <a:p>
            <a:pPr algn="ctr"/>
            <a:r>
              <a:rPr lang="en-GB" dirty="0"/>
              <a:t>Procrastinate, avoid task at hand [avoidance behaviour]</a:t>
            </a:r>
          </a:p>
        </p:txBody>
      </p:sp>
      <p:sp>
        <p:nvSpPr>
          <p:cNvPr id="5" name="Oval 4">
            <a:extLst>
              <a:ext uri="{FF2B5EF4-FFF2-40B4-BE49-F238E27FC236}">
                <a16:creationId xmlns:a16="http://schemas.microsoft.com/office/drawing/2014/main" id="{687600CA-B13D-47DA-B87D-7CBA7D81AED6}"/>
              </a:ext>
            </a:extLst>
          </p:cNvPr>
          <p:cNvSpPr/>
          <p:nvPr/>
        </p:nvSpPr>
        <p:spPr>
          <a:xfrm>
            <a:off x="6463898" y="4268955"/>
            <a:ext cx="4069437" cy="24728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i="1" dirty="0"/>
              <a:t>Unintended consequence</a:t>
            </a:r>
          </a:p>
          <a:p>
            <a:pPr algn="ctr"/>
            <a:endParaRPr lang="en-GB" dirty="0"/>
          </a:p>
          <a:p>
            <a:pPr algn="ctr"/>
            <a:r>
              <a:rPr lang="en-GB" dirty="0"/>
              <a:t>Burnout, anxiety, stress zone</a:t>
            </a:r>
          </a:p>
          <a:p>
            <a:pPr algn="ctr"/>
            <a:endParaRPr lang="en-GB" dirty="0"/>
          </a:p>
          <a:p>
            <a:pPr algn="ctr"/>
            <a:r>
              <a:rPr lang="en-GB" dirty="0"/>
              <a:t>Low Mood, more worry.</a:t>
            </a:r>
          </a:p>
          <a:p>
            <a:pPr algn="ctr"/>
            <a:endParaRPr lang="en-GB" dirty="0"/>
          </a:p>
          <a:p>
            <a:pPr algn="ctr"/>
            <a:r>
              <a:rPr lang="en-GB" dirty="0"/>
              <a:t>I don’t learn I don’t fail without the behaviour </a:t>
            </a:r>
          </a:p>
        </p:txBody>
      </p:sp>
      <p:cxnSp>
        <p:nvCxnSpPr>
          <p:cNvPr id="10" name="Straight Arrow Connector 9">
            <a:extLst>
              <a:ext uri="{FF2B5EF4-FFF2-40B4-BE49-F238E27FC236}">
                <a16:creationId xmlns:a16="http://schemas.microsoft.com/office/drawing/2014/main" id="{355079A0-2269-4C26-9B9B-5DA6971B267F}"/>
              </a:ext>
            </a:extLst>
          </p:cNvPr>
          <p:cNvCxnSpPr>
            <a:cxnSpLocks/>
          </p:cNvCxnSpPr>
          <p:nvPr/>
        </p:nvCxnSpPr>
        <p:spPr>
          <a:xfrm>
            <a:off x="3325932" y="3795385"/>
            <a:ext cx="0" cy="36430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C182E2FE-1B6C-4B45-8B53-A46C95C2465A}"/>
              </a:ext>
            </a:extLst>
          </p:cNvPr>
          <p:cNvCxnSpPr>
            <a:cxnSpLocks/>
          </p:cNvCxnSpPr>
          <p:nvPr/>
        </p:nvCxnSpPr>
        <p:spPr>
          <a:xfrm>
            <a:off x="5295388" y="5879100"/>
            <a:ext cx="974943"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22C0F6BA-EA85-4DF0-A404-3D4933086884}"/>
              </a:ext>
            </a:extLst>
          </p:cNvPr>
          <p:cNvCxnSpPr/>
          <p:nvPr/>
        </p:nvCxnSpPr>
        <p:spPr>
          <a:xfrm flipV="1">
            <a:off x="5104628" y="3545396"/>
            <a:ext cx="856707" cy="70824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328924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8C161671-C9AC-44B5-AA4D-C1CC9F4CF225}"/>
              </a:ext>
            </a:extLst>
          </p:cNvPr>
          <p:cNvSpPr>
            <a:spLocks noGrp="1"/>
          </p:cNvSpPr>
          <p:nvPr>
            <p:ph type="subTitle" idx="1"/>
          </p:nvPr>
        </p:nvSpPr>
        <p:spPr>
          <a:xfrm>
            <a:off x="1334294" y="2104774"/>
            <a:ext cx="9144000" cy="4067425"/>
          </a:xfrm>
        </p:spPr>
        <p:txBody>
          <a:bodyPr>
            <a:normAutofit/>
          </a:bodyPr>
          <a:lstStyle/>
          <a:p>
            <a:r>
              <a:rPr lang="en-GB" dirty="0"/>
              <a:t>Look back at your earlier thoughts feelings and behaviours map, was your behaviour an active or passive behaviour in an attempt to manage uncertainty?</a:t>
            </a:r>
          </a:p>
          <a:p>
            <a:endParaRPr lang="en-GB" dirty="0"/>
          </a:p>
          <a:p>
            <a:pPr algn="l"/>
            <a:r>
              <a:rPr lang="en-GB" dirty="0"/>
              <a:t>Using your hand out (3) in your groups of 3-4, consider:</a:t>
            </a:r>
          </a:p>
          <a:p>
            <a:pPr algn="l"/>
            <a:endParaRPr lang="en-GB" dirty="0"/>
          </a:p>
          <a:p>
            <a:pPr marL="342900" indent="-342900" algn="l">
              <a:buFont typeface="Arial" panose="020B0604020202020204" pitchFamily="34" charset="0"/>
              <a:buChar char="•"/>
            </a:pPr>
            <a:r>
              <a:rPr lang="en-GB" dirty="0"/>
              <a:t>What was the function of what you were doing?</a:t>
            </a:r>
          </a:p>
          <a:p>
            <a:pPr marL="800100" lvl="1" indent="-342900" algn="l">
              <a:buFont typeface="Arial" panose="020B0604020202020204" pitchFamily="34" charset="0"/>
              <a:buChar char="•"/>
            </a:pPr>
            <a:r>
              <a:rPr lang="en-GB" dirty="0"/>
              <a:t>What was your intention in this behaviour?</a:t>
            </a:r>
          </a:p>
          <a:p>
            <a:pPr marL="800100" lvl="1" indent="-342900" algn="l">
              <a:buFont typeface="Arial" panose="020B0604020202020204" pitchFamily="34" charset="0"/>
              <a:buChar char="•"/>
            </a:pPr>
            <a:r>
              <a:rPr lang="en-GB" dirty="0"/>
              <a:t>What were the possible unintended consequences of this?</a:t>
            </a:r>
          </a:p>
          <a:p>
            <a:pPr marL="800100" lvl="1" indent="-342900" algn="l">
              <a:buFont typeface="Arial" panose="020B0604020202020204" pitchFamily="34" charset="0"/>
              <a:buChar char="•"/>
            </a:pPr>
            <a:r>
              <a:rPr lang="en-GB" dirty="0"/>
              <a:t>What would be a more helpful </a:t>
            </a:r>
            <a:r>
              <a:rPr lang="en-GB" b="1" dirty="0"/>
              <a:t>behavioural</a:t>
            </a:r>
            <a:r>
              <a:rPr lang="en-GB" dirty="0"/>
              <a:t> response?</a:t>
            </a:r>
          </a:p>
          <a:p>
            <a:pPr marL="800100" lvl="1" indent="-342900" algn="l">
              <a:buFont typeface="Arial" panose="020B0604020202020204" pitchFamily="34" charset="0"/>
              <a:buChar char="•"/>
            </a:pPr>
            <a:endParaRPr lang="en-GB" dirty="0"/>
          </a:p>
          <a:p>
            <a:endParaRPr lang="en-GB" dirty="0"/>
          </a:p>
        </p:txBody>
      </p:sp>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7" name="Title 1">
            <a:extLst>
              <a:ext uri="{FF2B5EF4-FFF2-40B4-BE49-F238E27FC236}">
                <a16:creationId xmlns:a16="http://schemas.microsoft.com/office/drawing/2014/main" id="{53CFB77F-0B0B-436D-A4E1-1EDCA57C6B8E}"/>
              </a:ext>
            </a:extLst>
          </p:cNvPr>
          <p:cNvSpPr>
            <a:spLocks noGrp="1"/>
          </p:cNvSpPr>
          <p:nvPr>
            <p:ph type="ctrTitle"/>
          </p:nvPr>
        </p:nvSpPr>
        <p:spPr>
          <a:xfrm>
            <a:off x="2137558" y="541337"/>
            <a:ext cx="8098971" cy="1214324"/>
          </a:xfrm>
        </p:spPr>
        <p:txBody>
          <a:bodyPr>
            <a:normAutofit/>
          </a:bodyPr>
          <a:lstStyle/>
          <a:p>
            <a:r>
              <a:rPr lang="en-GB" sz="4000" dirty="0">
                <a:solidFill>
                  <a:schemeClr val="accent1">
                    <a:lumMod val="75000"/>
                  </a:schemeClr>
                </a:solidFill>
              </a:rPr>
              <a:t>Skills Practice 3 – Changing Behaviour</a:t>
            </a:r>
          </a:p>
        </p:txBody>
      </p:sp>
    </p:spTree>
    <p:extLst>
      <p:ext uri="{BB962C8B-B14F-4D97-AF65-F5344CB8AC3E}">
        <p14:creationId xmlns:p14="http://schemas.microsoft.com/office/powerpoint/2010/main" val="24852075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5" name="Title 1">
            <a:extLst>
              <a:ext uri="{FF2B5EF4-FFF2-40B4-BE49-F238E27FC236}">
                <a16:creationId xmlns:a16="http://schemas.microsoft.com/office/drawing/2014/main" id="{39EF327B-BB9F-42DC-81FB-1C7794D897A9}"/>
              </a:ext>
            </a:extLst>
          </p:cNvPr>
          <p:cNvSpPr txBox="1">
            <a:spLocks/>
          </p:cNvSpPr>
          <p:nvPr/>
        </p:nvSpPr>
        <p:spPr>
          <a:xfrm>
            <a:off x="3160984" y="604081"/>
            <a:ext cx="5600700" cy="875746"/>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GB" sz="4000" dirty="0">
                <a:solidFill>
                  <a:schemeClr val="accent1">
                    <a:lumMod val="75000"/>
                  </a:schemeClr>
                </a:solidFill>
              </a:rPr>
              <a:t>Changing Behaviour</a:t>
            </a:r>
          </a:p>
        </p:txBody>
      </p:sp>
      <p:sp>
        <p:nvSpPr>
          <p:cNvPr id="3" name="TextBox 2">
            <a:extLst>
              <a:ext uri="{FF2B5EF4-FFF2-40B4-BE49-F238E27FC236}">
                <a16:creationId xmlns:a16="http://schemas.microsoft.com/office/drawing/2014/main" id="{70EFA33A-7BEB-4919-9A73-2965A5883201}"/>
              </a:ext>
            </a:extLst>
          </p:cNvPr>
          <p:cNvSpPr txBox="1"/>
          <p:nvPr/>
        </p:nvSpPr>
        <p:spPr>
          <a:xfrm>
            <a:off x="1003300" y="2159000"/>
            <a:ext cx="10350500" cy="1569660"/>
          </a:xfrm>
          <a:prstGeom prst="rect">
            <a:avLst/>
          </a:prstGeom>
          <a:noFill/>
        </p:spPr>
        <p:txBody>
          <a:bodyPr wrap="square" rtlCol="0">
            <a:spAutoFit/>
          </a:bodyPr>
          <a:lstStyle/>
          <a:p>
            <a:pPr marL="285750" indent="-285750">
              <a:buFont typeface="Arial" panose="020B0604020202020204" pitchFamily="34" charset="0"/>
              <a:buChar char="•"/>
            </a:pPr>
            <a:r>
              <a:rPr lang="en-GB" sz="2400" dirty="0"/>
              <a:t>Worry is a behaviour – it’s a mental process which we spend time engaging with</a:t>
            </a:r>
          </a:p>
          <a:p>
            <a:pPr marL="285750" indent="-285750">
              <a:buFont typeface="Arial" panose="020B0604020202020204" pitchFamily="34" charset="0"/>
              <a:buChar char="•"/>
            </a:pPr>
            <a:r>
              <a:rPr lang="en-GB" sz="2400" dirty="0"/>
              <a:t>We have control over our behaviours, we can disengage from our worries and chose to pay attention to what needs to happen right now</a:t>
            </a:r>
          </a:p>
          <a:p>
            <a:pPr marL="285750" indent="-285750">
              <a:buFont typeface="Arial" panose="020B0604020202020204" pitchFamily="34" charset="0"/>
              <a:buChar char="•"/>
            </a:pPr>
            <a:r>
              <a:rPr lang="en-GB" sz="2400" dirty="0"/>
              <a:t>We can increase our tolerance to uncertainty</a:t>
            </a:r>
          </a:p>
        </p:txBody>
      </p:sp>
      <p:pic>
        <p:nvPicPr>
          <p:cNvPr id="1026" name="Picture 2" descr="Image result for christmas presents">
            <a:extLst>
              <a:ext uri="{FF2B5EF4-FFF2-40B4-BE49-F238E27FC236}">
                <a16:creationId xmlns:a16="http://schemas.microsoft.com/office/drawing/2014/main" id="{0B20B171-9B01-471B-8F05-53305B50DA9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16450" y="3908425"/>
            <a:ext cx="3467100" cy="2571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113376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5" name="Title 1">
            <a:extLst>
              <a:ext uri="{FF2B5EF4-FFF2-40B4-BE49-F238E27FC236}">
                <a16:creationId xmlns:a16="http://schemas.microsoft.com/office/drawing/2014/main" id="{E6A1433A-A4F1-4717-BE8E-53D62197BA53}"/>
              </a:ext>
            </a:extLst>
          </p:cNvPr>
          <p:cNvSpPr txBox="1">
            <a:spLocks/>
          </p:cNvSpPr>
          <p:nvPr/>
        </p:nvSpPr>
        <p:spPr>
          <a:xfrm>
            <a:off x="3160984" y="665162"/>
            <a:ext cx="5600700" cy="835025"/>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GB" sz="4000" dirty="0">
                <a:solidFill>
                  <a:schemeClr val="accent1">
                    <a:lumMod val="75000"/>
                  </a:schemeClr>
                </a:solidFill>
              </a:rPr>
              <a:t>Choosing to do different</a:t>
            </a:r>
          </a:p>
        </p:txBody>
      </p:sp>
      <p:pic>
        <p:nvPicPr>
          <p:cNvPr id="7" name="Picture 6" descr="A body of water&#10;&#10;Description automatically generated">
            <a:extLst>
              <a:ext uri="{FF2B5EF4-FFF2-40B4-BE49-F238E27FC236}">
                <a16:creationId xmlns:a16="http://schemas.microsoft.com/office/drawing/2014/main" id="{3D7A8AD9-C93F-452F-AEDE-6E51D2AB7D67}"/>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286000" y="1905000"/>
            <a:ext cx="7620000" cy="3048000"/>
          </a:xfrm>
          <a:prstGeom prst="rect">
            <a:avLst/>
          </a:prstGeom>
        </p:spPr>
      </p:pic>
      <p:sp>
        <p:nvSpPr>
          <p:cNvPr id="8" name="TextBox 7">
            <a:extLst>
              <a:ext uri="{FF2B5EF4-FFF2-40B4-BE49-F238E27FC236}">
                <a16:creationId xmlns:a16="http://schemas.microsoft.com/office/drawing/2014/main" id="{DFC3D2FE-65C6-4DE3-9613-D3F973CF125B}"/>
              </a:ext>
            </a:extLst>
          </p:cNvPr>
          <p:cNvSpPr txBox="1"/>
          <p:nvPr/>
        </p:nvSpPr>
        <p:spPr>
          <a:xfrm>
            <a:off x="1334294" y="5232400"/>
            <a:ext cx="9244806" cy="646331"/>
          </a:xfrm>
          <a:prstGeom prst="rect">
            <a:avLst/>
          </a:prstGeom>
          <a:noFill/>
        </p:spPr>
        <p:txBody>
          <a:bodyPr wrap="square" rtlCol="0">
            <a:spAutoFit/>
          </a:bodyPr>
          <a:lstStyle/>
          <a:p>
            <a:pPr algn="ctr"/>
            <a:r>
              <a:rPr lang="en-GB" dirty="0"/>
              <a:t>Thoughts and worries are like a river. You can either dive in and follow them, or stand on the bank and notice they are happening, and chose how to respond</a:t>
            </a:r>
          </a:p>
        </p:txBody>
      </p:sp>
    </p:spTree>
    <p:extLst>
      <p:ext uri="{BB962C8B-B14F-4D97-AF65-F5344CB8AC3E}">
        <p14:creationId xmlns:p14="http://schemas.microsoft.com/office/powerpoint/2010/main" val="159505564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922ED8-F17D-44D9-BAD2-E0D5601014FA}"/>
              </a:ext>
            </a:extLst>
          </p:cNvPr>
          <p:cNvSpPr>
            <a:spLocks noGrp="1"/>
          </p:cNvSpPr>
          <p:nvPr>
            <p:ph type="ctrTitle"/>
          </p:nvPr>
        </p:nvSpPr>
        <p:spPr>
          <a:xfrm>
            <a:off x="1232847" y="1833632"/>
            <a:ext cx="9726303" cy="3761949"/>
          </a:xfrm>
        </p:spPr>
        <p:txBody>
          <a:bodyPr>
            <a:normAutofit/>
          </a:bodyPr>
          <a:lstStyle/>
          <a:p>
            <a:r>
              <a:rPr lang="en-GB" sz="2400" dirty="0">
                <a:latin typeface="+mn-lt"/>
              </a:rPr>
              <a:t>Worry is normal, even sometimes helpful if it spurs us into action </a:t>
            </a:r>
            <a:br>
              <a:rPr lang="en-GB" sz="2400" dirty="0">
                <a:latin typeface="+mn-lt"/>
              </a:rPr>
            </a:br>
            <a:r>
              <a:rPr lang="en-GB" sz="2400" dirty="0">
                <a:latin typeface="+mn-lt"/>
              </a:rPr>
              <a:t/>
            </a:r>
            <a:br>
              <a:rPr lang="en-GB" sz="2400" dirty="0">
                <a:latin typeface="+mn-lt"/>
              </a:rPr>
            </a:br>
            <a:r>
              <a:rPr lang="en-GB" sz="2400" dirty="0">
                <a:latin typeface="+mn-lt"/>
              </a:rPr>
              <a:t>Studying at postgraduate level is not supposed to be stress free</a:t>
            </a:r>
            <a:br>
              <a:rPr lang="en-GB" sz="2400" dirty="0">
                <a:latin typeface="+mn-lt"/>
              </a:rPr>
            </a:br>
            <a:r>
              <a:rPr lang="en-GB" sz="2400" dirty="0">
                <a:latin typeface="+mn-lt"/>
              </a:rPr>
              <a:t/>
            </a:r>
            <a:br>
              <a:rPr lang="en-GB" sz="2400" dirty="0">
                <a:latin typeface="+mn-lt"/>
              </a:rPr>
            </a:br>
            <a:r>
              <a:rPr lang="en-GB" sz="2400" dirty="0">
                <a:latin typeface="+mn-lt"/>
              </a:rPr>
              <a:t>If we learn worrying is unhelpful it can help us disengage</a:t>
            </a:r>
            <a:br>
              <a:rPr lang="en-GB" sz="2400" dirty="0">
                <a:latin typeface="+mn-lt"/>
              </a:rPr>
            </a:br>
            <a:r>
              <a:rPr lang="en-GB" sz="2400" dirty="0">
                <a:latin typeface="+mn-lt"/>
              </a:rPr>
              <a:t/>
            </a:r>
            <a:br>
              <a:rPr lang="en-GB" sz="2400" dirty="0">
                <a:latin typeface="+mn-lt"/>
              </a:rPr>
            </a:br>
            <a:r>
              <a:rPr lang="en-GB" sz="2400" dirty="0">
                <a:latin typeface="+mn-lt"/>
              </a:rPr>
              <a:t>Uncertainty is difficult to tolerate, but trying to control this has unintended consequences. </a:t>
            </a:r>
            <a:br>
              <a:rPr lang="en-GB" sz="2400" dirty="0">
                <a:latin typeface="+mn-lt"/>
              </a:rPr>
            </a:br>
            <a:r>
              <a:rPr lang="en-GB" sz="2400" dirty="0">
                <a:latin typeface="+mn-lt"/>
              </a:rPr>
              <a:t/>
            </a:r>
            <a:br>
              <a:rPr lang="en-GB" sz="2400" dirty="0">
                <a:latin typeface="+mn-lt"/>
              </a:rPr>
            </a:br>
            <a:r>
              <a:rPr lang="en-GB" sz="2400" dirty="0">
                <a:latin typeface="+mn-lt"/>
              </a:rPr>
              <a:t>Worry is behaviour, it’s a mental process which we engage in, which we can choose to respond differently</a:t>
            </a:r>
          </a:p>
        </p:txBody>
      </p:sp>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3" name="TextBox 2">
            <a:extLst>
              <a:ext uri="{FF2B5EF4-FFF2-40B4-BE49-F238E27FC236}">
                <a16:creationId xmlns:a16="http://schemas.microsoft.com/office/drawing/2014/main" id="{BE4C71FF-FAE2-4DAD-829E-4FF0495C911B}"/>
              </a:ext>
            </a:extLst>
          </p:cNvPr>
          <p:cNvSpPr txBox="1"/>
          <p:nvPr/>
        </p:nvSpPr>
        <p:spPr>
          <a:xfrm>
            <a:off x="3809999" y="541337"/>
            <a:ext cx="4572000" cy="707886"/>
          </a:xfrm>
          <a:prstGeom prst="rect">
            <a:avLst/>
          </a:prstGeom>
          <a:noFill/>
        </p:spPr>
        <p:txBody>
          <a:bodyPr wrap="square" rtlCol="0">
            <a:spAutoFit/>
          </a:bodyPr>
          <a:lstStyle/>
          <a:p>
            <a:pPr algn="ctr"/>
            <a:r>
              <a:rPr lang="en-GB" sz="4000" dirty="0">
                <a:solidFill>
                  <a:schemeClr val="accent1">
                    <a:lumMod val="50000"/>
                  </a:schemeClr>
                </a:solidFill>
              </a:rPr>
              <a:t>Key Messages</a:t>
            </a:r>
          </a:p>
        </p:txBody>
      </p:sp>
    </p:spTree>
    <p:extLst>
      <p:ext uri="{BB962C8B-B14F-4D97-AF65-F5344CB8AC3E}">
        <p14:creationId xmlns:p14="http://schemas.microsoft.com/office/powerpoint/2010/main" val="163125213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922ED8-F17D-44D9-BAD2-E0D5601014FA}"/>
              </a:ext>
            </a:extLst>
          </p:cNvPr>
          <p:cNvSpPr>
            <a:spLocks noGrp="1"/>
          </p:cNvSpPr>
          <p:nvPr>
            <p:ph type="ctrTitle"/>
          </p:nvPr>
        </p:nvSpPr>
        <p:spPr>
          <a:xfrm>
            <a:off x="3922984" y="683972"/>
            <a:ext cx="4076700" cy="715963"/>
          </a:xfrm>
        </p:spPr>
        <p:txBody>
          <a:bodyPr>
            <a:normAutofit/>
          </a:bodyPr>
          <a:lstStyle/>
          <a:p>
            <a:r>
              <a:rPr lang="en-GB" sz="4000" dirty="0">
                <a:solidFill>
                  <a:schemeClr val="accent1">
                    <a:lumMod val="75000"/>
                  </a:schemeClr>
                </a:solidFill>
              </a:rPr>
              <a:t>Homework</a:t>
            </a:r>
          </a:p>
        </p:txBody>
      </p:sp>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3" name="TextBox 2">
            <a:extLst>
              <a:ext uri="{FF2B5EF4-FFF2-40B4-BE49-F238E27FC236}">
                <a16:creationId xmlns:a16="http://schemas.microsoft.com/office/drawing/2014/main" id="{D59B8634-2FB8-4F6C-BFAD-4315082F07C0}"/>
              </a:ext>
            </a:extLst>
          </p:cNvPr>
          <p:cNvSpPr txBox="1"/>
          <p:nvPr/>
        </p:nvSpPr>
        <p:spPr>
          <a:xfrm>
            <a:off x="1124347" y="1985939"/>
            <a:ext cx="9943306" cy="1569660"/>
          </a:xfrm>
          <a:prstGeom prst="rect">
            <a:avLst/>
          </a:prstGeom>
          <a:noFill/>
        </p:spPr>
        <p:txBody>
          <a:bodyPr wrap="square" rtlCol="0">
            <a:spAutoFit/>
          </a:bodyPr>
          <a:lstStyle/>
          <a:p>
            <a:pPr marL="342900" indent="-342900">
              <a:buFont typeface="Arial" panose="020B0604020202020204" pitchFamily="34" charset="0"/>
              <a:buChar char="•"/>
            </a:pPr>
            <a:r>
              <a:rPr lang="en-GB" sz="2400" dirty="0"/>
              <a:t>When you </a:t>
            </a:r>
            <a:r>
              <a:rPr lang="en-GB" sz="2400" i="1" dirty="0"/>
              <a:t>notice</a:t>
            </a:r>
            <a:r>
              <a:rPr lang="en-GB" sz="2400" dirty="0"/>
              <a:t> you are worrying remind yourself of your alternative belief about the usefulness of worry</a:t>
            </a:r>
          </a:p>
          <a:p>
            <a:pPr marL="342900" indent="-342900">
              <a:buFont typeface="Arial" panose="020B0604020202020204" pitchFamily="34" charset="0"/>
              <a:buChar char="•"/>
            </a:pPr>
            <a:r>
              <a:rPr lang="en-GB" sz="2400" dirty="0"/>
              <a:t>Implement your new, helpful behavioural response </a:t>
            </a:r>
          </a:p>
          <a:p>
            <a:pPr marL="342900" indent="-342900">
              <a:buFont typeface="Arial" panose="020B0604020202020204" pitchFamily="34" charset="0"/>
              <a:buChar char="•"/>
            </a:pPr>
            <a:r>
              <a:rPr lang="en-GB" sz="2400" dirty="0"/>
              <a:t>Bring your attention back to the task at hand</a:t>
            </a:r>
          </a:p>
        </p:txBody>
      </p:sp>
    </p:spTree>
    <p:extLst>
      <p:ext uri="{BB962C8B-B14F-4D97-AF65-F5344CB8AC3E}">
        <p14:creationId xmlns:p14="http://schemas.microsoft.com/office/powerpoint/2010/main" val="21627649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0">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922ED8-F17D-44D9-BAD2-E0D5601014FA}"/>
              </a:ext>
            </a:extLst>
          </p:cNvPr>
          <p:cNvSpPr>
            <a:spLocks noGrp="1"/>
          </p:cNvSpPr>
          <p:nvPr>
            <p:ph type="ctrTitle"/>
          </p:nvPr>
        </p:nvSpPr>
        <p:spPr>
          <a:xfrm>
            <a:off x="2756822" y="941695"/>
            <a:ext cx="6751093" cy="643933"/>
          </a:xfrm>
        </p:spPr>
        <p:txBody>
          <a:bodyPr>
            <a:normAutofit/>
          </a:bodyPr>
          <a:lstStyle/>
          <a:p>
            <a:r>
              <a:rPr lang="en-GB" sz="4000" dirty="0">
                <a:solidFill>
                  <a:schemeClr val="accent1">
                    <a:lumMod val="75000"/>
                  </a:schemeClr>
                </a:solidFill>
              </a:rPr>
              <a:t>Further Support</a:t>
            </a:r>
          </a:p>
        </p:txBody>
      </p:sp>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5" name="Content Placeholder 2">
            <a:extLst>
              <a:ext uri="{FF2B5EF4-FFF2-40B4-BE49-F238E27FC236}">
                <a16:creationId xmlns:a16="http://schemas.microsoft.com/office/drawing/2014/main" id="{8AE49209-BD5B-4D1C-8D51-E63C5DC1F5AF}"/>
              </a:ext>
            </a:extLst>
          </p:cNvPr>
          <p:cNvSpPr txBox="1">
            <a:spLocks/>
          </p:cNvSpPr>
          <p:nvPr/>
        </p:nvSpPr>
        <p:spPr>
          <a:xfrm>
            <a:off x="838200" y="2322607"/>
            <a:ext cx="10515600" cy="435133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indent="-342900" algn="l">
              <a:buFont typeface="Arial" panose="020B0604020202020204" pitchFamily="34" charset="0"/>
              <a:buChar char="•"/>
            </a:pPr>
            <a:r>
              <a:rPr lang="en-GB" dirty="0"/>
              <a:t>The workshops are designed to be skills-focussed, rather than problem-centred. However, if any of today’s discussion or exercises cause you to experience distress, you may wish to pursue further support</a:t>
            </a:r>
          </a:p>
          <a:p>
            <a:pPr marL="342900" indent="-342900" algn="l">
              <a:buFont typeface="Arial" panose="020B0604020202020204" pitchFamily="34" charset="0"/>
              <a:buChar char="•"/>
            </a:pPr>
            <a:r>
              <a:rPr lang="en-GB" dirty="0"/>
              <a:t>Full details can be found in the supporting information you received before this workshop</a:t>
            </a:r>
          </a:p>
          <a:p>
            <a:pPr marL="800100" lvl="1" indent="-342900" algn="l">
              <a:buFont typeface="Arial" panose="020B0604020202020204" pitchFamily="34" charset="0"/>
              <a:buChar char="•"/>
            </a:pPr>
            <a:r>
              <a:rPr lang="en-GB" dirty="0"/>
              <a:t>Accessing the Student Health and Wellbeing Service</a:t>
            </a:r>
          </a:p>
          <a:p>
            <a:pPr marL="800100" lvl="1" indent="-342900" algn="l">
              <a:buFont typeface="Arial" panose="020B0604020202020204" pitchFamily="34" charset="0"/>
              <a:buChar char="•"/>
            </a:pPr>
            <a:r>
              <a:rPr lang="en-GB" dirty="0"/>
              <a:t>Listening services such as the Nightline and the Samaritans</a:t>
            </a:r>
          </a:p>
          <a:p>
            <a:pPr marL="800100" lvl="1" indent="-342900" algn="l">
              <a:buFont typeface="Arial" panose="020B0604020202020204" pitchFamily="34" charset="0"/>
              <a:buChar char="•"/>
            </a:pPr>
            <a:r>
              <a:rPr lang="en-GB" dirty="0"/>
              <a:t>How to access evidence-based therapy through the NHS</a:t>
            </a:r>
          </a:p>
        </p:txBody>
      </p:sp>
    </p:spTree>
    <p:extLst>
      <p:ext uri="{BB962C8B-B14F-4D97-AF65-F5344CB8AC3E}">
        <p14:creationId xmlns:p14="http://schemas.microsoft.com/office/powerpoint/2010/main" val="199128821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922ED8-F17D-44D9-BAD2-E0D5601014FA}"/>
              </a:ext>
            </a:extLst>
          </p:cNvPr>
          <p:cNvSpPr>
            <a:spLocks noGrp="1"/>
          </p:cNvSpPr>
          <p:nvPr>
            <p:ph type="ctrTitle"/>
          </p:nvPr>
        </p:nvSpPr>
        <p:spPr>
          <a:xfrm>
            <a:off x="2279176" y="1414523"/>
            <a:ext cx="7363008" cy="271597"/>
          </a:xfrm>
        </p:spPr>
        <p:txBody>
          <a:bodyPr>
            <a:normAutofit fontScale="90000"/>
          </a:bodyPr>
          <a:lstStyle/>
          <a:p>
            <a:r>
              <a:rPr lang="en-GB" sz="4000" dirty="0">
                <a:solidFill>
                  <a:schemeClr val="accent1">
                    <a:lumMod val="75000"/>
                  </a:schemeClr>
                </a:solidFill>
              </a:rPr>
              <a:t>Goals for today</a:t>
            </a:r>
          </a:p>
        </p:txBody>
      </p:sp>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7" name="TextBox 6"/>
          <p:cNvSpPr txBox="1"/>
          <p:nvPr/>
        </p:nvSpPr>
        <p:spPr>
          <a:xfrm>
            <a:off x="1205346" y="2601884"/>
            <a:ext cx="8922326" cy="1938992"/>
          </a:xfrm>
          <a:prstGeom prst="rect">
            <a:avLst/>
          </a:prstGeom>
          <a:noFill/>
        </p:spPr>
        <p:txBody>
          <a:bodyPr wrap="square" rtlCol="0">
            <a:spAutoFit/>
          </a:bodyPr>
          <a:lstStyle/>
          <a:p>
            <a:pPr marL="285750" indent="-285750">
              <a:buFont typeface="Arial" panose="020B0604020202020204" pitchFamily="34" charset="0"/>
              <a:buChar char="•"/>
            </a:pPr>
            <a:r>
              <a:rPr lang="en-GB" sz="2400" dirty="0"/>
              <a:t>Homework review</a:t>
            </a:r>
          </a:p>
          <a:p>
            <a:pPr marL="285750" indent="-285750">
              <a:buFont typeface="Arial" panose="020B0604020202020204" pitchFamily="34" charset="0"/>
              <a:buChar char="•"/>
            </a:pPr>
            <a:r>
              <a:rPr lang="en-GB" sz="2400" dirty="0"/>
              <a:t>Understand what worry is</a:t>
            </a:r>
          </a:p>
          <a:p>
            <a:pPr marL="285750" indent="-285750">
              <a:buFont typeface="Arial" panose="020B0604020202020204" pitchFamily="34" charset="0"/>
              <a:buChar char="•"/>
            </a:pPr>
            <a:r>
              <a:rPr lang="en-GB" sz="2400" dirty="0"/>
              <a:t>Understand uncertainty and explore our ‘tolerance’ to this</a:t>
            </a:r>
          </a:p>
          <a:p>
            <a:pPr marL="285750" indent="-285750">
              <a:buFont typeface="Arial" panose="020B0604020202020204" pitchFamily="34" charset="0"/>
              <a:buChar char="•"/>
            </a:pPr>
            <a:r>
              <a:rPr lang="en-GB" sz="2400" dirty="0"/>
              <a:t>Exercises to help us manage worry and uncertainty more effectively</a:t>
            </a:r>
          </a:p>
          <a:p>
            <a:pPr marL="285750" indent="-285750">
              <a:buFont typeface="Arial" panose="020B0604020202020204" pitchFamily="34" charset="0"/>
              <a:buChar char="•"/>
            </a:pPr>
            <a:r>
              <a:rPr lang="en-GB" sz="2400" dirty="0"/>
              <a:t>Practicing skills</a:t>
            </a:r>
          </a:p>
        </p:txBody>
      </p:sp>
    </p:spTree>
    <p:extLst>
      <p:ext uri="{BB962C8B-B14F-4D97-AF65-F5344CB8AC3E}">
        <p14:creationId xmlns:p14="http://schemas.microsoft.com/office/powerpoint/2010/main" val="11231414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922ED8-F17D-44D9-BAD2-E0D5601014FA}"/>
              </a:ext>
            </a:extLst>
          </p:cNvPr>
          <p:cNvSpPr>
            <a:spLocks noGrp="1"/>
          </p:cNvSpPr>
          <p:nvPr>
            <p:ph type="ctrTitle"/>
          </p:nvPr>
        </p:nvSpPr>
        <p:spPr>
          <a:xfrm>
            <a:off x="2279176" y="1401823"/>
            <a:ext cx="7363008" cy="271597"/>
          </a:xfrm>
        </p:spPr>
        <p:txBody>
          <a:bodyPr>
            <a:normAutofit fontScale="90000"/>
          </a:bodyPr>
          <a:lstStyle/>
          <a:p>
            <a:r>
              <a:rPr lang="en-GB" sz="4000" dirty="0">
                <a:solidFill>
                  <a:schemeClr val="accent1">
                    <a:lumMod val="75000"/>
                  </a:schemeClr>
                </a:solidFill>
              </a:rPr>
              <a:t>Homework Review</a:t>
            </a:r>
          </a:p>
        </p:txBody>
      </p:sp>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7" name="TextBox 6"/>
          <p:cNvSpPr txBox="1"/>
          <p:nvPr/>
        </p:nvSpPr>
        <p:spPr>
          <a:xfrm>
            <a:off x="1634837" y="2170084"/>
            <a:ext cx="8922326" cy="3046988"/>
          </a:xfrm>
          <a:prstGeom prst="rect">
            <a:avLst/>
          </a:prstGeom>
          <a:noFill/>
        </p:spPr>
        <p:txBody>
          <a:bodyPr wrap="square" rtlCol="0">
            <a:spAutoFit/>
          </a:bodyPr>
          <a:lstStyle/>
          <a:p>
            <a:pPr marL="285750" indent="-285750">
              <a:buFont typeface="Arial" panose="020B0604020202020204" pitchFamily="34" charset="0"/>
              <a:buChar char="•"/>
            </a:pPr>
            <a:r>
              <a:rPr lang="en-GB" sz="2400" dirty="0"/>
              <a:t>Did you </a:t>
            </a:r>
            <a:r>
              <a:rPr lang="en-GB" sz="2400" b="1" dirty="0"/>
              <a:t>notice </a:t>
            </a:r>
            <a:r>
              <a:rPr lang="en-GB" sz="2400" dirty="0"/>
              <a:t>mood changes – were you aware you were experiencing negative thoughts? Were you able to </a:t>
            </a:r>
            <a:r>
              <a:rPr lang="en-GB" sz="2400" b="1" dirty="0"/>
              <a:t>notice</a:t>
            </a:r>
            <a:r>
              <a:rPr lang="en-GB" sz="2400" dirty="0"/>
              <a:t> how you were responding?</a:t>
            </a:r>
          </a:p>
          <a:p>
            <a:pPr marL="285750" indent="-285750">
              <a:buFont typeface="Arial" panose="020B0604020202020204" pitchFamily="34" charset="0"/>
              <a:buChar char="•"/>
            </a:pPr>
            <a:r>
              <a:rPr lang="en-GB" sz="2400" dirty="0"/>
              <a:t>Were you able to generate alternative thoughts? </a:t>
            </a:r>
          </a:p>
          <a:p>
            <a:pPr marL="285750" indent="-285750">
              <a:buFont typeface="Arial" panose="020B0604020202020204" pitchFamily="34" charset="0"/>
              <a:buChar char="•"/>
            </a:pPr>
            <a:r>
              <a:rPr lang="en-GB" sz="2400" dirty="0"/>
              <a:t>Were you able to modify your behaviour to a more helpful response?</a:t>
            </a:r>
          </a:p>
          <a:p>
            <a:pPr marL="285750" indent="-285750">
              <a:buFont typeface="Arial" panose="020B0604020202020204" pitchFamily="34" charset="0"/>
              <a:buChar char="•"/>
            </a:pPr>
            <a:endParaRPr lang="en-GB" sz="2400" dirty="0"/>
          </a:p>
          <a:p>
            <a:pPr marL="285750" indent="-285750">
              <a:buFont typeface="Arial" panose="020B0604020202020204" pitchFamily="34" charset="0"/>
              <a:buChar char="•"/>
            </a:pPr>
            <a:r>
              <a:rPr lang="en-GB" sz="2400" dirty="0"/>
              <a:t>Feedback</a:t>
            </a:r>
          </a:p>
        </p:txBody>
      </p:sp>
    </p:spTree>
    <p:extLst>
      <p:ext uri="{BB962C8B-B14F-4D97-AF65-F5344CB8AC3E}">
        <p14:creationId xmlns:p14="http://schemas.microsoft.com/office/powerpoint/2010/main" val="40555552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0">
  <p:cSld>
    <p:bg>
      <p:bgPr>
        <a:solidFill>
          <a:schemeClr val="bg1"/>
        </a:solidFill>
        <a:effectLst/>
      </p:bgPr>
    </p:bg>
    <p:spTree>
      <p:nvGrpSpPr>
        <p:cNvPr id="1" name=""/>
        <p:cNvGrpSpPr/>
        <p:nvPr/>
      </p:nvGrpSpPr>
      <p:grpSpPr>
        <a:xfrm>
          <a:off x="0" y="0"/>
          <a:ext cx="0" cy="0"/>
          <a:chOff x="0" y="0"/>
          <a:chExt cx="0" cy="0"/>
        </a:xfrm>
      </p:grpSpPr>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7" name="Title 1">
            <a:extLst>
              <a:ext uri="{FF2B5EF4-FFF2-40B4-BE49-F238E27FC236}">
                <a16:creationId xmlns:a16="http://schemas.microsoft.com/office/drawing/2014/main" id="{F3922ED8-F17D-44D9-BAD2-E0D5601014FA}"/>
              </a:ext>
            </a:extLst>
          </p:cNvPr>
          <p:cNvSpPr>
            <a:spLocks noGrp="1"/>
          </p:cNvSpPr>
          <p:nvPr>
            <p:ph type="ctrTitle"/>
          </p:nvPr>
        </p:nvSpPr>
        <p:spPr>
          <a:xfrm>
            <a:off x="1698566" y="1213658"/>
            <a:ext cx="9144000" cy="650384"/>
          </a:xfrm>
        </p:spPr>
        <p:txBody>
          <a:bodyPr>
            <a:normAutofit fontScale="90000"/>
          </a:bodyPr>
          <a:lstStyle/>
          <a:p>
            <a:r>
              <a:rPr lang="en-GB" sz="4000" dirty="0">
                <a:solidFill>
                  <a:schemeClr val="accent1">
                    <a:lumMod val="75000"/>
                  </a:schemeClr>
                </a:solidFill>
              </a:rPr>
              <a:t>Why this workshop for postgraduate students?</a:t>
            </a:r>
          </a:p>
        </p:txBody>
      </p:sp>
      <p:sp>
        <p:nvSpPr>
          <p:cNvPr id="5" name="TextBox 4"/>
          <p:cNvSpPr txBox="1"/>
          <p:nvPr/>
        </p:nvSpPr>
        <p:spPr>
          <a:xfrm>
            <a:off x="1393902" y="2141034"/>
            <a:ext cx="9590049" cy="4247317"/>
          </a:xfrm>
          <a:prstGeom prst="rect">
            <a:avLst/>
          </a:prstGeom>
          <a:noFill/>
        </p:spPr>
        <p:txBody>
          <a:bodyPr wrap="square" rtlCol="0">
            <a:spAutoFit/>
          </a:bodyPr>
          <a:lstStyle/>
          <a:p>
            <a:r>
              <a:rPr lang="en-GB" dirty="0"/>
              <a:t>To help us design our mind management workshops we ran focus groups with post graduate volunteers to hear their experience of common issues which affected their wellbeing during their studies.</a:t>
            </a:r>
          </a:p>
          <a:p>
            <a:endParaRPr lang="en-GB" dirty="0"/>
          </a:p>
          <a:p>
            <a:r>
              <a:rPr lang="en-GB" dirty="0"/>
              <a:t>One key theme that came out of our focus groups was the transition to less structured ways of studying, which means navigating your workload independently caused a lot of uncertainty. This was linked to being uncertain about what is expected of you i.e. from your supervisor, causing pressure to overwork.</a:t>
            </a:r>
          </a:p>
          <a:p>
            <a:endParaRPr lang="en-GB" dirty="0"/>
          </a:p>
          <a:p>
            <a:r>
              <a:rPr lang="en-GB" dirty="0"/>
              <a:t>Many students reported they struggled without reassurance, which led to procrastination or focusing on more tangible tasks which increased anxiety regarding their studies</a:t>
            </a:r>
          </a:p>
          <a:p>
            <a:endParaRPr lang="en-GB" dirty="0"/>
          </a:p>
          <a:p>
            <a:pPr algn="ctr"/>
            <a:r>
              <a:rPr lang="en-GB" i="1" dirty="0"/>
              <a:t>We hope the following workshop will help you identify unhelpful worrisome thoughts around uncertainty and patterns of behaviour, and offer some solutions to help you manage these more effectively</a:t>
            </a:r>
          </a:p>
        </p:txBody>
      </p:sp>
    </p:spTree>
    <p:extLst>
      <p:ext uri="{BB962C8B-B14F-4D97-AF65-F5344CB8AC3E}">
        <p14:creationId xmlns:p14="http://schemas.microsoft.com/office/powerpoint/2010/main" val="309671036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show="0">
  <p:cSld>
    <p:bg>
      <p:bgPr>
        <a:solidFill>
          <a:schemeClr val="bg1"/>
        </a:solidFill>
        <a:effectLst/>
      </p:bgPr>
    </p:bg>
    <p:spTree>
      <p:nvGrpSpPr>
        <p:cNvPr id="1" name=""/>
        <p:cNvGrpSpPr/>
        <p:nvPr/>
      </p:nvGrpSpPr>
      <p:grpSpPr>
        <a:xfrm>
          <a:off x="0" y="0"/>
          <a:ext cx="0" cy="0"/>
          <a:chOff x="0" y="0"/>
          <a:chExt cx="0" cy="0"/>
        </a:xfrm>
      </p:grpSpPr>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7" name="Title 1">
            <a:extLst>
              <a:ext uri="{FF2B5EF4-FFF2-40B4-BE49-F238E27FC236}">
                <a16:creationId xmlns:a16="http://schemas.microsoft.com/office/drawing/2014/main" id="{F3922ED8-F17D-44D9-BAD2-E0D5601014FA}"/>
              </a:ext>
            </a:extLst>
          </p:cNvPr>
          <p:cNvSpPr>
            <a:spLocks noGrp="1"/>
          </p:cNvSpPr>
          <p:nvPr>
            <p:ph type="ctrTitle"/>
          </p:nvPr>
        </p:nvSpPr>
        <p:spPr>
          <a:xfrm>
            <a:off x="1698566" y="1213658"/>
            <a:ext cx="9144000" cy="650384"/>
          </a:xfrm>
        </p:spPr>
        <p:txBody>
          <a:bodyPr>
            <a:normAutofit fontScale="90000"/>
          </a:bodyPr>
          <a:lstStyle/>
          <a:p>
            <a:r>
              <a:rPr lang="en-GB" sz="4000" dirty="0">
                <a:solidFill>
                  <a:schemeClr val="accent1">
                    <a:lumMod val="75000"/>
                  </a:schemeClr>
                </a:solidFill>
              </a:rPr>
              <a:t>Why this workshop for postgraduate students?</a:t>
            </a:r>
          </a:p>
        </p:txBody>
      </p:sp>
      <p:sp>
        <p:nvSpPr>
          <p:cNvPr id="5" name="TextBox 4"/>
          <p:cNvSpPr txBox="1"/>
          <p:nvPr/>
        </p:nvSpPr>
        <p:spPr>
          <a:xfrm>
            <a:off x="2867891" y="2402378"/>
            <a:ext cx="7281949" cy="369332"/>
          </a:xfrm>
          <a:prstGeom prst="rect">
            <a:avLst/>
          </a:prstGeom>
          <a:noFill/>
        </p:spPr>
        <p:txBody>
          <a:bodyPr wrap="square" rtlCol="0">
            <a:spAutoFit/>
          </a:bodyPr>
          <a:lstStyle/>
          <a:p>
            <a:r>
              <a:rPr lang="en-GB" dirty="0"/>
              <a:t>Student voice/experience – video?</a:t>
            </a:r>
          </a:p>
        </p:txBody>
      </p:sp>
    </p:spTree>
    <p:extLst>
      <p:ext uri="{BB962C8B-B14F-4D97-AF65-F5344CB8AC3E}">
        <p14:creationId xmlns:p14="http://schemas.microsoft.com/office/powerpoint/2010/main" val="100546612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922ED8-F17D-44D9-BAD2-E0D5601014FA}"/>
              </a:ext>
            </a:extLst>
          </p:cNvPr>
          <p:cNvSpPr>
            <a:spLocks noGrp="1"/>
          </p:cNvSpPr>
          <p:nvPr>
            <p:ph type="ctrTitle"/>
          </p:nvPr>
        </p:nvSpPr>
        <p:spPr>
          <a:xfrm>
            <a:off x="2998177" y="967152"/>
            <a:ext cx="6013938" cy="643671"/>
          </a:xfrm>
        </p:spPr>
        <p:txBody>
          <a:bodyPr>
            <a:normAutofit/>
          </a:bodyPr>
          <a:lstStyle/>
          <a:p>
            <a:r>
              <a:rPr lang="en-GB" sz="3600" dirty="0">
                <a:solidFill>
                  <a:schemeClr val="accent1">
                    <a:lumMod val="75000"/>
                  </a:schemeClr>
                </a:solidFill>
              </a:rPr>
              <a:t>What is worry</a:t>
            </a:r>
          </a:p>
        </p:txBody>
      </p:sp>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7" name="TextBox 6">
            <a:extLst>
              <a:ext uri="{FF2B5EF4-FFF2-40B4-BE49-F238E27FC236}">
                <a16:creationId xmlns:a16="http://schemas.microsoft.com/office/drawing/2014/main" id="{0362FC94-C2C2-4FE5-B5D4-71CC11796304}"/>
              </a:ext>
            </a:extLst>
          </p:cNvPr>
          <p:cNvSpPr txBox="1"/>
          <p:nvPr/>
        </p:nvSpPr>
        <p:spPr>
          <a:xfrm>
            <a:off x="1205346" y="2601884"/>
            <a:ext cx="8922326" cy="1569660"/>
          </a:xfrm>
          <a:prstGeom prst="rect">
            <a:avLst/>
          </a:prstGeom>
          <a:noFill/>
        </p:spPr>
        <p:txBody>
          <a:bodyPr wrap="square" rtlCol="0">
            <a:spAutoFit/>
          </a:bodyPr>
          <a:lstStyle/>
          <a:p>
            <a:pPr marL="285750" indent="-285750">
              <a:buFont typeface="Arial" panose="020B0604020202020204" pitchFamily="34" charset="0"/>
              <a:buChar char="•"/>
            </a:pPr>
            <a:r>
              <a:rPr lang="en-GB" sz="2400" dirty="0"/>
              <a:t>A chain of negative thoughts, images and doubts about things that might happen in the future (things which are uncertain)</a:t>
            </a:r>
          </a:p>
          <a:p>
            <a:pPr marL="285750" indent="-285750">
              <a:buFont typeface="Arial" panose="020B0604020202020204" pitchFamily="34" charset="0"/>
              <a:buChar char="•"/>
            </a:pPr>
            <a:r>
              <a:rPr lang="en-GB" sz="2400" dirty="0"/>
              <a:t>One worry leads to another creating a vicious cycle</a:t>
            </a:r>
          </a:p>
          <a:p>
            <a:pPr marL="285750" indent="-285750">
              <a:buFont typeface="Arial" panose="020B0604020202020204" pitchFamily="34" charset="0"/>
              <a:buChar char="•"/>
            </a:pPr>
            <a:r>
              <a:rPr lang="en-GB" sz="2400" dirty="0"/>
              <a:t>Usually focused on worst case scenarios or outcomes</a:t>
            </a:r>
          </a:p>
        </p:txBody>
      </p:sp>
    </p:spTree>
    <p:extLst>
      <p:ext uri="{BB962C8B-B14F-4D97-AF65-F5344CB8AC3E}">
        <p14:creationId xmlns:p14="http://schemas.microsoft.com/office/powerpoint/2010/main" val="41774698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5" name="Title 1">
            <a:extLst>
              <a:ext uri="{FF2B5EF4-FFF2-40B4-BE49-F238E27FC236}">
                <a16:creationId xmlns:a16="http://schemas.microsoft.com/office/drawing/2014/main" id="{F3922ED8-F17D-44D9-BAD2-E0D5601014FA}"/>
              </a:ext>
            </a:extLst>
          </p:cNvPr>
          <p:cNvSpPr>
            <a:spLocks noGrp="1"/>
          </p:cNvSpPr>
          <p:nvPr>
            <p:ph type="ctrTitle"/>
          </p:nvPr>
        </p:nvSpPr>
        <p:spPr>
          <a:xfrm>
            <a:off x="2998177" y="967152"/>
            <a:ext cx="6013938" cy="643671"/>
          </a:xfrm>
        </p:spPr>
        <p:txBody>
          <a:bodyPr>
            <a:normAutofit/>
          </a:bodyPr>
          <a:lstStyle/>
          <a:p>
            <a:r>
              <a:rPr lang="en-GB" sz="3600" dirty="0">
                <a:solidFill>
                  <a:schemeClr val="accent1">
                    <a:lumMod val="75000"/>
                  </a:schemeClr>
                </a:solidFill>
              </a:rPr>
              <a:t>What is worry</a:t>
            </a:r>
          </a:p>
        </p:txBody>
      </p:sp>
      <p:sp>
        <p:nvSpPr>
          <p:cNvPr id="2" name="TextBox 1">
            <a:extLst>
              <a:ext uri="{FF2B5EF4-FFF2-40B4-BE49-F238E27FC236}">
                <a16:creationId xmlns:a16="http://schemas.microsoft.com/office/drawing/2014/main" id="{16276B74-663B-400F-A7AD-012D9065F394}"/>
              </a:ext>
            </a:extLst>
          </p:cNvPr>
          <p:cNvSpPr txBox="1"/>
          <p:nvPr/>
        </p:nvSpPr>
        <p:spPr>
          <a:xfrm>
            <a:off x="1573619" y="2083981"/>
            <a:ext cx="8931348" cy="2308324"/>
          </a:xfrm>
          <a:prstGeom prst="rect">
            <a:avLst/>
          </a:prstGeom>
          <a:noFill/>
        </p:spPr>
        <p:txBody>
          <a:bodyPr wrap="square" rtlCol="0">
            <a:spAutoFit/>
          </a:bodyPr>
          <a:lstStyle/>
          <a:p>
            <a:pPr marL="342900" indent="-342900">
              <a:buFont typeface="Arial" panose="020B0604020202020204" pitchFamily="34" charset="0"/>
              <a:buChar char="•"/>
            </a:pPr>
            <a:r>
              <a:rPr lang="en-GB" sz="2400" dirty="0"/>
              <a:t>Worry is what we do normally in response to uncertainty</a:t>
            </a:r>
          </a:p>
          <a:p>
            <a:pPr marL="342900" indent="-342900">
              <a:buFont typeface="Arial" panose="020B0604020202020204" pitchFamily="34" charset="0"/>
              <a:buChar char="•"/>
            </a:pPr>
            <a:r>
              <a:rPr lang="en-GB" sz="2400" dirty="0"/>
              <a:t>It’s a behaviour – i.e. its something we ‘do’ or engage in, despite being a mental process</a:t>
            </a:r>
          </a:p>
          <a:p>
            <a:pPr marL="342900" indent="-342900">
              <a:buFont typeface="Arial" panose="020B0604020202020204" pitchFamily="34" charset="0"/>
              <a:buChar char="•"/>
            </a:pPr>
            <a:r>
              <a:rPr lang="en-GB" sz="2400" dirty="0"/>
              <a:t>Its purpose is normally to ascertain some sort of control or ‘certainty’ on whatever the feared scenario is we are worrying about</a:t>
            </a:r>
          </a:p>
        </p:txBody>
      </p:sp>
    </p:spTree>
    <p:extLst>
      <p:ext uri="{BB962C8B-B14F-4D97-AF65-F5344CB8AC3E}">
        <p14:creationId xmlns:p14="http://schemas.microsoft.com/office/powerpoint/2010/main" val="25364066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10250</TotalTime>
  <Words>3946</Words>
  <Application>Microsoft Office PowerPoint</Application>
  <PresentationFormat>Widescreen</PresentationFormat>
  <Paragraphs>230</Paragraphs>
  <Slides>25</Slides>
  <Notes>19</Notes>
  <HiddenSlides>4</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25</vt:i4>
      </vt:variant>
    </vt:vector>
  </HeadingPairs>
  <TitlesOfParts>
    <vt:vector size="29" baseType="lpstr">
      <vt:lpstr>Arial</vt:lpstr>
      <vt:lpstr>Calibri</vt:lpstr>
      <vt:lpstr>Calibri Light</vt:lpstr>
      <vt:lpstr>Office Theme</vt:lpstr>
      <vt:lpstr>Mind Management Skills Workshops</vt:lpstr>
      <vt:lpstr>Housekeeping</vt:lpstr>
      <vt:lpstr>Further Support</vt:lpstr>
      <vt:lpstr>Goals for today</vt:lpstr>
      <vt:lpstr>Homework Review</vt:lpstr>
      <vt:lpstr>Why this workshop for postgraduate students?</vt:lpstr>
      <vt:lpstr>Why this workshop for postgraduate students?</vt:lpstr>
      <vt:lpstr>What is worry</vt:lpstr>
      <vt:lpstr>What is worry</vt:lpstr>
      <vt:lpstr>PowerPoint Presentation</vt:lpstr>
      <vt:lpstr>A Vicious Cycle of Worry</vt:lpstr>
      <vt:lpstr>Skills Practice 1 – Noticing when you are in a vicious cycle</vt:lpstr>
      <vt:lpstr>Two types of worry</vt:lpstr>
      <vt:lpstr>Uncertainty</vt:lpstr>
      <vt:lpstr>PowerPoint Presentation</vt:lpstr>
      <vt:lpstr>PowerPoint Presentation</vt:lpstr>
      <vt:lpstr>PowerPoint Presentation</vt:lpstr>
      <vt:lpstr>PowerPoint Presentation</vt:lpstr>
      <vt:lpstr>Behavioural Response to Uncertainty</vt:lpstr>
      <vt:lpstr>The importance of behaviours</vt:lpstr>
      <vt:lpstr>Skills Practice 3 – Changing Behaviour</vt:lpstr>
      <vt:lpstr>PowerPoint Presentation</vt:lpstr>
      <vt:lpstr>PowerPoint Presentation</vt:lpstr>
      <vt:lpstr>Worry is normal, even sometimes helpful if it spurs us into action   Studying at postgraduate level is not supposed to be stress free  If we learn worrying is unhelpful it can help us disengage  Uncertainty is difficult to tolerate, but trying to control this has unintended consequences.   Worry is behaviour, it’s a mental process which we engage in, which we can choose to respond differently</vt:lpstr>
      <vt:lpstr>Homework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Mind Management Skills Workshops</dc:title>
  <dc:creator>Laura Stevenson</dc:creator>
  <cp:lastModifiedBy>Stephen Holland</cp:lastModifiedBy>
  <cp:revision>55</cp:revision>
  <dcterms:created xsi:type="dcterms:W3CDTF">2020-10-08T15:28:21Z</dcterms:created>
  <dcterms:modified xsi:type="dcterms:W3CDTF">2022-07-07T12:01:05Z</dcterms:modified>
</cp:coreProperties>
</file>